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1"/>
  </p:notesMasterIdLst>
  <p:handoutMasterIdLst>
    <p:handoutMasterId r:id="rId132"/>
  </p:handoutMasterIdLst>
  <p:sldIdLst>
    <p:sldId id="819" r:id="rId2"/>
    <p:sldId id="820" r:id="rId3"/>
    <p:sldId id="802" r:id="rId4"/>
    <p:sldId id="801" r:id="rId5"/>
    <p:sldId id="803" r:id="rId6"/>
    <p:sldId id="733" r:id="rId7"/>
    <p:sldId id="734" r:id="rId8"/>
    <p:sldId id="735" r:id="rId9"/>
    <p:sldId id="736" r:id="rId10"/>
    <p:sldId id="737" r:id="rId11"/>
    <p:sldId id="821" r:id="rId12"/>
    <p:sldId id="804" r:id="rId13"/>
    <p:sldId id="798" r:id="rId14"/>
    <p:sldId id="799" r:id="rId15"/>
    <p:sldId id="739" r:id="rId16"/>
    <p:sldId id="809" r:id="rId17"/>
    <p:sldId id="791" r:id="rId18"/>
    <p:sldId id="741" r:id="rId19"/>
    <p:sldId id="747" r:id="rId20"/>
    <p:sldId id="811" r:id="rId21"/>
    <p:sldId id="759" r:id="rId22"/>
    <p:sldId id="778" r:id="rId23"/>
    <p:sldId id="766" r:id="rId24"/>
    <p:sldId id="767" r:id="rId25"/>
    <p:sldId id="768" r:id="rId26"/>
    <p:sldId id="769" r:id="rId27"/>
    <p:sldId id="770" r:id="rId28"/>
    <p:sldId id="771" r:id="rId29"/>
    <p:sldId id="772" r:id="rId30"/>
    <p:sldId id="773" r:id="rId31"/>
    <p:sldId id="570" r:id="rId32"/>
    <p:sldId id="572" r:id="rId33"/>
    <p:sldId id="574" r:id="rId34"/>
    <p:sldId id="822" r:id="rId35"/>
    <p:sldId id="823" r:id="rId36"/>
    <p:sldId id="817" r:id="rId37"/>
    <p:sldId id="742" r:id="rId38"/>
    <p:sldId id="444" r:id="rId39"/>
    <p:sldId id="723" r:id="rId40"/>
    <p:sldId id="724" r:id="rId41"/>
    <p:sldId id="725" r:id="rId42"/>
    <p:sldId id="727" r:id="rId43"/>
    <p:sldId id="744" r:id="rId44"/>
    <p:sldId id="818" r:id="rId45"/>
    <p:sldId id="381" r:id="rId46"/>
    <p:sldId id="745" r:id="rId47"/>
    <p:sldId id="476" r:id="rId48"/>
    <p:sldId id="721" r:id="rId49"/>
    <p:sldId id="758" r:id="rId50"/>
    <p:sldId id="688" r:id="rId51"/>
    <p:sldId id="689" r:id="rId52"/>
    <p:sldId id="729" r:id="rId53"/>
    <p:sldId id="730" r:id="rId54"/>
    <p:sldId id="731" r:id="rId55"/>
    <p:sldId id="813" r:id="rId56"/>
    <p:sldId id="690" r:id="rId57"/>
    <p:sldId id="638" r:id="rId58"/>
    <p:sldId id="728" r:id="rId59"/>
    <p:sldId id="743" r:id="rId60"/>
    <p:sldId id="533" r:id="rId61"/>
    <p:sldId id="523" r:id="rId62"/>
    <p:sldId id="524" r:id="rId63"/>
    <p:sldId id="526" r:id="rId64"/>
    <p:sldId id="816" r:id="rId65"/>
    <p:sldId id="530" r:id="rId66"/>
    <p:sldId id="658" r:id="rId67"/>
    <p:sldId id="550" r:id="rId68"/>
    <p:sldId id="551" r:id="rId69"/>
    <p:sldId id="552" r:id="rId70"/>
    <p:sldId id="553" r:id="rId71"/>
    <p:sldId id="554" r:id="rId72"/>
    <p:sldId id="749" r:id="rId73"/>
    <p:sldId id="750" r:id="rId74"/>
    <p:sldId id="751" r:id="rId75"/>
    <p:sldId id="639" r:id="rId76"/>
    <p:sldId id="640" r:id="rId77"/>
    <p:sldId id="641" r:id="rId78"/>
    <p:sldId id="642" r:id="rId79"/>
    <p:sldId id="814" r:id="rId80"/>
    <p:sldId id="722" r:id="rId81"/>
    <p:sldId id="753" r:id="rId82"/>
    <p:sldId id="754" r:id="rId83"/>
    <p:sldId id="755" r:id="rId84"/>
    <p:sldId id="757" r:id="rId85"/>
    <p:sldId id="756" r:id="rId86"/>
    <p:sldId id="746" r:id="rId87"/>
    <p:sldId id="760" r:id="rId88"/>
    <p:sldId id="588" r:id="rId89"/>
    <p:sldId id="592" r:id="rId90"/>
    <p:sldId id="593" r:id="rId91"/>
    <p:sldId id="594" r:id="rId92"/>
    <p:sldId id="595" r:id="rId93"/>
    <p:sldId id="596" r:id="rId94"/>
    <p:sldId id="605" r:id="rId95"/>
    <p:sldId id="606" r:id="rId96"/>
    <p:sldId id="698" r:id="rId97"/>
    <p:sldId id="608" r:id="rId98"/>
    <p:sldId id="610" r:id="rId99"/>
    <p:sldId id="609" r:id="rId100"/>
    <p:sldId id="611" r:id="rId101"/>
    <p:sldId id="612" r:id="rId102"/>
    <p:sldId id="613" r:id="rId103"/>
    <p:sldId id="614" r:id="rId104"/>
    <p:sldId id="615" r:id="rId105"/>
    <p:sldId id="617" r:id="rId106"/>
    <p:sldId id="699" r:id="rId107"/>
    <p:sldId id="815" r:id="rId108"/>
    <p:sldId id="691" r:id="rId109"/>
    <p:sldId id="692" r:id="rId110"/>
    <p:sldId id="693" r:id="rId111"/>
    <p:sldId id="694" r:id="rId112"/>
    <p:sldId id="695" r:id="rId113"/>
    <p:sldId id="696" r:id="rId114"/>
    <p:sldId id="697" r:id="rId115"/>
    <p:sldId id="792" r:id="rId116"/>
    <p:sldId id="793" r:id="rId117"/>
    <p:sldId id="794" r:id="rId118"/>
    <p:sldId id="795" r:id="rId119"/>
    <p:sldId id="779" r:id="rId120"/>
    <p:sldId id="808" r:id="rId121"/>
    <p:sldId id="780" r:id="rId122"/>
    <p:sldId id="782" r:id="rId123"/>
    <p:sldId id="781" r:id="rId124"/>
    <p:sldId id="783" r:id="rId125"/>
    <p:sldId id="784" r:id="rId126"/>
    <p:sldId id="785" r:id="rId127"/>
    <p:sldId id="786" r:id="rId128"/>
    <p:sldId id="787" r:id="rId129"/>
    <p:sldId id="788" r:id="rId130"/>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300" kern="1200">
        <a:solidFill>
          <a:schemeClr val="tx1"/>
        </a:solidFill>
        <a:latin typeface="Book Antiqua" pitchFamily="18" charset="0"/>
        <a:ea typeface="+mn-ea"/>
        <a:cs typeface="+mn-cs"/>
      </a:defRPr>
    </a:lvl5pPr>
    <a:lvl6pPr marL="2286000" algn="l" defTabSz="914400" rtl="0" eaLnBrk="1" latinLnBrk="0" hangingPunct="1">
      <a:defRPr sz="300" kern="1200">
        <a:solidFill>
          <a:schemeClr val="tx1"/>
        </a:solidFill>
        <a:latin typeface="Book Antiqua" pitchFamily="18" charset="0"/>
        <a:ea typeface="+mn-ea"/>
        <a:cs typeface="+mn-cs"/>
      </a:defRPr>
    </a:lvl6pPr>
    <a:lvl7pPr marL="2743200" algn="l" defTabSz="914400" rtl="0" eaLnBrk="1" latinLnBrk="0" hangingPunct="1">
      <a:defRPr sz="300" kern="1200">
        <a:solidFill>
          <a:schemeClr val="tx1"/>
        </a:solidFill>
        <a:latin typeface="Book Antiqua" pitchFamily="18" charset="0"/>
        <a:ea typeface="+mn-ea"/>
        <a:cs typeface="+mn-cs"/>
      </a:defRPr>
    </a:lvl7pPr>
    <a:lvl8pPr marL="3200400" algn="l" defTabSz="914400" rtl="0" eaLnBrk="1" latinLnBrk="0" hangingPunct="1">
      <a:defRPr sz="300" kern="1200">
        <a:solidFill>
          <a:schemeClr val="tx1"/>
        </a:solidFill>
        <a:latin typeface="Book Antiqua" pitchFamily="18" charset="0"/>
        <a:ea typeface="+mn-ea"/>
        <a:cs typeface="+mn-cs"/>
      </a:defRPr>
    </a:lvl8pPr>
    <a:lvl9pPr marL="3657600" algn="l" defTabSz="914400" rtl="0" eaLnBrk="1" latinLnBrk="0" hangingPunct="1">
      <a:defRPr sz="3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1C9903"/>
    <a:srgbClr val="BE004D"/>
    <a:srgbClr val="3366FF"/>
    <a:srgbClr val="FFFF66"/>
    <a:srgbClr val="077F43"/>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046" autoAdjust="0"/>
  </p:normalViewPr>
  <p:slideViewPr>
    <p:cSldViewPr>
      <p:cViewPr>
        <p:scale>
          <a:sx n="75" d="100"/>
          <a:sy n="75" d="100"/>
        </p:scale>
        <p:origin x="-9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540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4838"/>
            <a:ext cx="5140325" cy="4183062"/>
          </a:xfrm>
          <a:prstGeom prst="rect">
            <a:avLst/>
          </a:prstGeom>
          <a:noFill/>
          <a:ln w="12700">
            <a:noFill/>
            <a:miter lim="800000"/>
            <a:headEnd/>
            <a:tailEnd/>
          </a:ln>
          <a:effectLst/>
        </p:spPr>
        <p:txBody>
          <a:bodyPr vert="horz" wrap="square" lIns="91981" tIns="45183" rIns="91981" bIns="4518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23" name="Rectangle 3"/>
          <p:cNvSpPr>
            <a:spLocks noGrp="1" noRot="1" noChangeAspect="1" noChangeArrowheads="1" noTextEdit="1"/>
          </p:cNvSpPr>
          <p:nvPr>
            <p:ph type="sldImg" idx="2"/>
          </p:nvPr>
        </p:nvSpPr>
        <p:spPr bwMode="auto">
          <a:xfrm>
            <a:off x="1190625" y="704850"/>
            <a:ext cx="4629150" cy="34718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314176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81100" y="696913"/>
            <a:ext cx="4648200" cy="3486150"/>
          </a:xfrm>
          <a:ln/>
        </p:spPr>
      </p:sp>
      <p:sp>
        <p:nvSpPr>
          <p:cNvPr id="52227" name="Rectangle 3"/>
          <p:cNvSpPr>
            <a:spLocks noGrp="1" noChangeArrowheads="1"/>
          </p:cNvSpPr>
          <p:nvPr>
            <p:ph type="body" idx="1"/>
          </p:nvPr>
        </p:nvSpPr>
        <p:spPr>
          <a:xfrm>
            <a:off x="934720" y="4414838"/>
            <a:ext cx="5140960" cy="4184650"/>
          </a:xfrm>
          <a:noFill/>
          <a:ln w="9525"/>
        </p:spPr>
        <p:txBody>
          <a:bodyPr lIns="92728" tIns="46364" rIns="92728" bIns="46364"/>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181100" y="696913"/>
            <a:ext cx="4648200" cy="3486150"/>
          </a:xfrm>
          <a:ln/>
        </p:spPr>
      </p:sp>
      <p:sp>
        <p:nvSpPr>
          <p:cNvPr id="238595" name="Rectangle 3"/>
          <p:cNvSpPr>
            <a:spLocks noGrp="1" noChangeArrowheads="1"/>
          </p:cNvSpPr>
          <p:nvPr>
            <p:ph type="body" idx="1"/>
          </p:nvPr>
        </p:nvSpPr>
        <p:spPr>
          <a:xfrm>
            <a:off x="701675" y="4414838"/>
            <a:ext cx="5607050" cy="4184650"/>
          </a:xfrm>
          <a:noFill/>
          <a:ln w="9525"/>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181100" y="696913"/>
            <a:ext cx="4648200" cy="3486150"/>
          </a:xfrm>
          <a:ln/>
        </p:spPr>
      </p:sp>
      <p:sp>
        <p:nvSpPr>
          <p:cNvPr id="239619" name="Rectangle 3"/>
          <p:cNvSpPr>
            <a:spLocks noGrp="1" noChangeArrowheads="1"/>
          </p:cNvSpPr>
          <p:nvPr>
            <p:ph type="body" idx="1"/>
          </p:nvPr>
        </p:nvSpPr>
        <p:spPr>
          <a:xfrm>
            <a:off x="701675" y="4414838"/>
            <a:ext cx="5607050" cy="4184650"/>
          </a:xfrm>
          <a:noFill/>
          <a:ln w="9525"/>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1181100" y="696913"/>
            <a:ext cx="4648200" cy="3486150"/>
          </a:xfrm>
          <a:ln/>
        </p:spPr>
      </p:sp>
      <p:sp>
        <p:nvSpPr>
          <p:cNvPr id="240643" name="Rectangle 3"/>
          <p:cNvSpPr>
            <a:spLocks noGrp="1" noChangeArrowheads="1"/>
          </p:cNvSpPr>
          <p:nvPr>
            <p:ph type="body" idx="1"/>
          </p:nvPr>
        </p:nvSpPr>
        <p:spPr>
          <a:xfrm>
            <a:off x="701675" y="4414838"/>
            <a:ext cx="5607050" cy="4184650"/>
          </a:xfrm>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81100" y="696913"/>
            <a:ext cx="4648200" cy="3486150"/>
          </a:xfrm>
          <a:ln/>
        </p:spPr>
      </p:sp>
      <p:sp>
        <p:nvSpPr>
          <p:cNvPr id="241667" name="Rectangle 3"/>
          <p:cNvSpPr>
            <a:spLocks noGrp="1" noChangeArrowheads="1"/>
          </p:cNvSpPr>
          <p:nvPr>
            <p:ph type="body" idx="1"/>
          </p:nvPr>
        </p:nvSpPr>
        <p:spPr>
          <a:xfrm>
            <a:off x="701675" y="4414838"/>
            <a:ext cx="5607050" cy="4184650"/>
          </a:xfrm>
          <a:noFill/>
          <a:ln w="9525"/>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xfrm>
            <a:off x="1181100" y="696913"/>
            <a:ext cx="4648200" cy="3486150"/>
          </a:xfrm>
          <a:ln/>
        </p:spPr>
      </p:sp>
      <p:sp>
        <p:nvSpPr>
          <p:cNvPr id="242691" name="Rectangle 3"/>
          <p:cNvSpPr>
            <a:spLocks noGrp="1" noChangeArrowheads="1"/>
          </p:cNvSpPr>
          <p:nvPr>
            <p:ph type="body" idx="1"/>
          </p:nvPr>
        </p:nvSpPr>
        <p:spPr>
          <a:xfrm>
            <a:off x="701675" y="4414838"/>
            <a:ext cx="5607050" cy="4184650"/>
          </a:xfrm>
          <a:noFill/>
          <a:ln w="9525"/>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181100" y="696913"/>
            <a:ext cx="4648200" cy="3486150"/>
          </a:xfrm>
          <a:ln/>
        </p:spPr>
      </p:sp>
      <p:sp>
        <p:nvSpPr>
          <p:cNvPr id="243715" name="Rectangle 3"/>
          <p:cNvSpPr>
            <a:spLocks noGrp="1" noChangeArrowheads="1"/>
          </p:cNvSpPr>
          <p:nvPr>
            <p:ph type="body" idx="1"/>
          </p:nvPr>
        </p:nvSpPr>
        <p:spPr>
          <a:xfrm>
            <a:off x="701675" y="4414838"/>
            <a:ext cx="5607050" cy="4184650"/>
          </a:xfrm>
          <a:noFill/>
          <a:ln w="9525"/>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xfrm>
            <a:off x="1181100" y="696913"/>
            <a:ext cx="4648200" cy="3486150"/>
          </a:xfrm>
          <a:ln/>
        </p:spPr>
      </p:sp>
      <p:sp>
        <p:nvSpPr>
          <p:cNvPr id="244739" name="Rectangle 3"/>
          <p:cNvSpPr>
            <a:spLocks noGrp="1" noChangeArrowheads="1"/>
          </p:cNvSpPr>
          <p:nvPr>
            <p:ph type="body" idx="1"/>
          </p:nvPr>
        </p:nvSpPr>
        <p:spPr>
          <a:xfrm>
            <a:off x="701675" y="4414838"/>
            <a:ext cx="5607050" cy="4184650"/>
          </a:xfrm>
          <a:noFill/>
          <a:ln w="9525"/>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81100" y="696913"/>
            <a:ext cx="4648200" cy="3486150"/>
          </a:xfrm>
          <a:ln/>
        </p:spPr>
      </p:sp>
      <p:sp>
        <p:nvSpPr>
          <p:cNvPr id="52227" name="Rectangle 3"/>
          <p:cNvSpPr>
            <a:spLocks noGrp="1" noChangeArrowheads="1"/>
          </p:cNvSpPr>
          <p:nvPr>
            <p:ph type="body" idx="1"/>
          </p:nvPr>
        </p:nvSpPr>
        <p:spPr>
          <a:xfrm>
            <a:off x="934720" y="4414838"/>
            <a:ext cx="5140960" cy="4184650"/>
          </a:xfrm>
          <a:noFill/>
          <a:ln w="9525"/>
        </p:spPr>
        <p:txBody>
          <a:bodyPr lIns="92728" tIns="46364" rIns="92728" bIns="46364"/>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181100" y="696913"/>
            <a:ext cx="4648200" cy="3486150"/>
          </a:xfrm>
          <a:ln/>
        </p:spPr>
      </p:sp>
      <p:sp>
        <p:nvSpPr>
          <p:cNvPr id="227331" name="Rectangle 3"/>
          <p:cNvSpPr>
            <a:spLocks noGrp="1" noChangeArrowheads="1"/>
          </p:cNvSpPr>
          <p:nvPr>
            <p:ph type="body" idx="1"/>
          </p:nvPr>
        </p:nvSpPr>
        <p:spPr>
          <a:xfrm>
            <a:off x="701675" y="4414838"/>
            <a:ext cx="5607050" cy="4184650"/>
          </a:xfrm>
          <a:noFill/>
          <a:ln w="9525"/>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219075"/>
            <a:ext cx="1938337"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7688" y="219075"/>
            <a:ext cx="566737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47688" y="219075"/>
            <a:ext cx="7758112" cy="11525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676400"/>
            <a:ext cx="7758112"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7688" y="3852863"/>
            <a:ext cx="7758112" cy="202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676400"/>
            <a:ext cx="3802062"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2150" y="1676400"/>
            <a:ext cx="3803650"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547688" y="219075"/>
            <a:ext cx="7758112" cy="115252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547688" y="1676400"/>
            <a:ext cx="7758112" cy="42005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28"/>
          <p:cNvGrpSpPr>
            <a:grpSpLocks/>
          </p:cNvGrpSpPr>
          <p:nvPr userDrawn="1"/>
        </p:nvGrpSpPr>
        <p:grpSpPr bwMode="auto">
          <a:xfrm>
            <a:off x="0" y="6400800"/>
            <a:ext cx="9144000" cy="184150"/>
            <a:chOff x="0" y="4061"/>
            <a:chExt cx="5760" cy="116"/>
          </a:xfrm>
        </p:grpSpPr>
        <p:sp>
          <p:nvSpPr>
            <p:cNvPr id="1048" name="Freeform 24"/>
            <p:cNvSpPr>
              <a:spLocks/>
            </p:cNvSpPr>
            <p:nvPr userDrawn="1"/>
          </p:nvSpPr>
          <p:spPr bwMode="auto">
            <a:xfrm>
              <a:off x="4194" y="4061"/>
              <a:ext cx="166" cy="116"/>
            </a:xfrm>
            <a:custGeom>
              <a:avLst/>
              <a:gdLst/>
              <a:ahLst/>
              <a:cxnLst>
                <a:cxn ang="0">
                  <a:pos x="160" y="0"/>
                </a:cxn>
                <a:cxn ang="0">
                  <a:pos x="151" y="0"/>
                </a:cxn>
                <a:cxn ang="0">
                  <a:pos x="143" y="0"/>
                </a:cxn>
                <a:cxn ang="0">
                  <a:pos x="137" y="1"/>
                </a:cxn>
                <a:cxn ang="0">
                  <a:pos x="129" y="2"/>
                </a:cxn>
                <a:cxn ang="0">
                  <a:pos x="123" y="5"/>
                </a:cxn>
                <a:cxn ang="0">
                  <a:pos x="119" y="10"/>
                </a:cxn>
                <a:cxn ang="0">
                  <a:pos x="116" y="19"/>
                </a:cxn>
                <a:cxn ang="0">
                  <a:pos x="114" y="31"/>
                </a:cxn>
                <a:cxn ang="0">
                  <a:pos x="111" y="43"/>
                </a:cxn>
                <a:cxn ang="0">
                  <a:pos x="109" y="52"/>
                </a:cxn>
                <a:cxn ang="0">
                  <a:pos x="107" y="62"/>
                </a:cxn>
                <a:cxn ang="0">
                  <a:pos x="105" y="72"/>
                </a:cxn>
                <a:cxn ang="0">
                  <a:pos x="103" y="84"/>
                </a:cxn>
                <a:cxn ang="0">
                  <a:pos x="100" y="96"/>
                </a:cxn>
                <a:cxn ang="0">
                  <a:pos x="97" y="105"/>
                </a:cxn>
                <a:cxn ang="0">
                  <a:pos x="93" y="110"/>
                </a:cxn>
                <a:cxn ang="0">
                  <a:pos x="87" y="113"/>
                </a:cxn>
                <a:cxn ang="0">
                  <a:pos x="79" y="114"/>
                </a:cxn>
                <a:cxn ang="0">
                  <a:pos x="72" y="115"/>
                </a:cxn>
                <a:cxn ang="0">
                  <a:pos x="64" y="115"/>
                </a:cxn>
                <a:cxn ang="0">
                  <a:pos x="55" y="115"/>
                </a:cxn>
                <a:cxn ang="0">
                  <a:pos x="0" y="115"/>
                </a:cxn>
                <a:cxn ang="0">
                  <a:pos x="10" y="115"/>
                </a:cxn>
                <a:cxn ang="0">
                  <a:pos x="18" y="115"/>
                </a:cxn>
                <a:cxn ang="0">
                  <a:pos x="26" y="115"/>
                </a:cxn>
                <a:cxn ang="0">
                  <a:pos x="32" y="114"/>
                </a:cxn>
                <a:cxn ang="0">
                  <a:pos x="40" y="112"/>
                </a:cxn>
                <a:cxn ang="0">
                  <a:pos x="46" y="108"/>
                </a:cxn>
                <a:cxn ang="0">
                  <a:pos x="49" y="101"/>
                </a:cxn>
                <a:cxn ang="0">
                  <a:pos x="51" y="90"/>
                </a:cxn>
                <a:cxn ang="0">
                  <a:pos x="54" y="76"/>
                </a:cxn>
                <a:cxn ang="0">
                  <a:pos x="56" y="67"/>
                </a:cxn>
                <a:cxn ang="0">
                  <a:pos x="58" y="57"/>
                </a:cxn>
                <a:cxn ang="0">
                  <a:pos x="60" y="47"/>
                </a:cxn>
                <a:cxn ang="0">
                  <a:pos x="62" y="38"/>
                </a:cxn>
                <a:cxn ang="0">
                  <a:pos x="65" y="24"/>
                </a:cxn>
                <a:cxn ang="0">
                  <a:pos x="67" y="14"/>
                </a:cxn>
                <a:cxn ang="0">
                  <a:pos x="70" y="7"/>
                </a:cxn>
                <a:cxn ang="0">
                  <a:pos x="75" y="3"/>
                </a:cxn>
                <a:cxn ang="0">
                  <a:pos x="84" y="1"/>
                </a:cxn>
                <a:cxn ang="0">
                  <a:pos x="89" y="0"/>
                </a:cxn>
                <a:cxn ang="0">
                  <a:pos x="97" y="0"/>
                </a:cxn>
                <a:cxn ang="0">
                  <a:pos x="105" y="0"/>
                </a:cxn>
                <a:cxn ang="0">
                  <a:pos x="115" y="0"/>
                </a:cxn>
              </a:cxnLst>
              <a:rect l="0" t="0" r="r" b="b"/>
              <a:pathLst>
                <a:path w="166" h="116">
                  <a:moveTo>
                    <a:pt x="165" y="0"/>
                  </a:moveTo>
                  <a:lnTo>
                    <a:pt x="160" y="0"/>
                  </a:lnTo>
                  <a:lnTo>
                    <a:pt x="155" y="0"/>
                  </a:lnTo>
                  <a:lnTo>
                    <a:pt x="151" y="0"/>
                  </a:lnTo>
                  <a:lnTo>
                    <a:pt x="147" y="0"/>
                  </a:lnTo>
                  <a:lnTo>
                    <a:pt x="143" y="0"/>
                  </a:lnTo>
                  <a:lnTo>
                    <a:pt x="140" y="0"/>
                  </a:lnTo>
                  <a:lnTo>
                    <a:pt x="137" y="1"/>
                  </a:lnTo>
                  <a:lnTo>
                    <a:pt x="134" y="1"/>
                  </a:lnTo>
                  <a:lnTo>
                    <a:pt x="129" y="2"/>
                  </a:lnTo>
                  <a:lnTo>
                    <a:pt x="126" y="3"/>
                  </a:lnTo>
                  <a:lnTo>
                    <a:pt x="123" y="5"/>
                  </a:lnTo>
                  <a:lnTo>
                    <a:pt x="121" y="7"/>
                  </a:lnTo>
                  <a:lnTo>
                    <a:pt x="119" y="10"/>
                  </a:lnTo>
                  <a:lnTo>
                    <a:pt x="117" y="14"/>
                  </a:lnTo>
                  <a:lnTo>
                    <a:pt x="116" y="19"/>
                  </a:lnTo>
                  <a:lnTo>
                    <a:pt x="115" y="24"/>
                  </a:lnTo>
                  <a:lnTo>
                    <a:pt x="114" y="31"/>
                  </a:lnTo>
                  <a:lnTo>
                    <a:pt x="112" y="38"/>
                  </a:lnTo>
                  <a:lnTo>
                    <a:pt x="111" y="43"/>
                  </a:lnTo>
                  <a:lnTo>
                    <a:pt x="111" y="47"/>
                  </a:lnTo>
                  <a:lnTo>
                    <a:pt x="109" y="52"/>
                  </a:lnTo>
                  <a:lnTo>
                    <a:pt x="108" y="57"/>
                  </a:lnTo>
                  <a:lnTo>
                    <a:pt x="107" y="62"/>
                  </a:lnTo>
                  <a:lnTo>
                    <a:pt x="106" y="67"/>
                  </a:lnTo>
                  <a:lnTo>
                    <a:pt x="105" y="72"/>
                  </a:lnTo>
                  <a:lnTo>
                    <a:pt x="104" y="76"/>
                  </a:lnTo>
                  <a:lnTo>
                    <a:pt x="103" y="84"/>
                  </a:lnTo>
                  <a:lnTo>
                    <a:pt x="101" y="90"/>
                  </a:lnTo>
                  <a:lnTo>
                    <a:pt x="100" y="96"/>
                  </a:lnTo>
                  <a:lnTo>
                    <a:pt x="99" y="101"/>
                  </a:lnTo>
                  <a:lnTo>
                    <a:pt x="97" y="105"/>
                  </a:lnTo>
                  <a:lnTo>
                    <a:pt x="96" y="108"/>
                  </a:lnTo>
                  <a:lnTo>
                    <a:pt x="93" y="110"/>
                  </a:lnTo>
                  <a:lnTo>
                    <a:pt x="90" y="112"/>
                  </a:lnTo>
                  <a:lnTo>
                    <a:pt x="87" y="113"/>
                  </a:lnTo>
                  <a:lnTo>
                    <a:pt x="82" y="114"/>
                  </a:lnTo>
                  <a:lnTo>
                    <a:pt x="79" y="114"/>
                  </a:lnTo>
                  <a:lnTo>
                    <a:pt x="76" y="115"/>
                  </a:lnTo>
                  <a:lnTo>
                    <a:pt x="72" y="115"/>
                  </a:lnTo>
                  <a:lnTo>
                    <a:pt x="68" y="115"/>
                  </a:lnTo>
                  <a:lnTo>
                    <a:pt x="64" y="115"/>
                  </a:lnTo>
                  <a:lnTo>
                    <a:pt x="60" y="115"/>
                  </a:lnTo>
                  <a:lnTo>
                    <a:pt x="55" y="115"/>
                  </a:lnTo>
                  <a:lnTo>
                    <a:pt x="50" y="115"/>
                  </a:lnTo>
                  <a:lnTo>
                    <a:pt x="0" y="115"/>
                  </a:lnTo>
                  <a:lnTo>
                    <a:pt x="5" y="115"/>
                  </a:lnTo>
                  <a:lnTo>
                    <a:pt x="10" y="115"/>
                  </a:lnTo>
                  <a:lnTo>
                    <a:pt x="14" y="115"/>
                  </a:lnTo>
                  <a:lnTo>
                    <a:pt x="18" y="115"/>
                  </a:lnTo>
                  <a:lnTo>
                    <a:pt x="22" y="115"/>
                  </a:lnTo>
                  <a:lnTo>
                    <a:pt x="26" y="115"/>
                  </a:lnTo>
                  <a:lnTo>
                    <a:pt x="29" y="114"/>
                  </a:lnTo>
                  <a:lnTo>
                    <a:pt x="32" y="114"/>
                  </a:lnTo>
                  <a:lnTo>
                    <a:pt x="36" y="113"/>
                  </a:lnTo>
                  <a:lnTo>
                    <a:pt x="40" y="112"/>
                  </a:lnTo>
                  <a:lnTo>
                    <a:pt x="43" y="110"/>
                  </a:lnTo>
                  <a:lnTo>
                    <a:pt x="46" y="108"/>
                  </a:lnTo>
                  <a:lnTo>
                    <a:pt x="47" y="105"/>
                  </a:lnTo>
                  <a:lnTo>
                    <a:pt x="49" y="101"/>
                  </a:lnTo>
                  <a:lnTo>
                    <a:pt x="50" y="96"/>
                  </a:lnTo>
                  <a:lnTo>
                    <a:pt x="51" y="90"/>
                  </a:lnTo>
                  <a:lnTo>
                    <a:pt x="52" y="84"/>
                  </a:lnTo>
                  <a:lnTo>
                    <a:pt x="54" y="76"/>
                  </a:lnTo>
                  <a:lnTo>
                    <a:pt x="55" y="72"/>
                  </a:lnTo>
                  <a:lnTo>
                    <a:pt x="56" y="67"/>
                  </a:lnTo>
                  <a:lnTo>
                    <a:pt x="57" y="62"/>
                  </a:lnTo>
                  <a:lnTo>
                    <a:pt x="58" y="57"/>
                  </a:lnTo>
                  <a:lnTo>
                    <a:pt x="59" y="52"/>
                  </a:lnTo>
                  <a:lnTo>
                    <a:pt x="60" y="47"/>
                  </a:lnTo>
                  <a:lnTo>
                    <a:pt x="61" y="43"/>
                  </a:lnTo>
                  <a:lnTo>
                    <a:pt x="62" y="38"/>
                  </a:lnTo>
                  <a:lnTo>
                    <a:pt x="64" y="31"/>
                  </a:lnTo>
                  <a:lnTo>
                    <a:pt x="65" y="24"/>
                  </a:lnTo>
                  <a:lnTo>
                    <a:pt x="66" y="19"/>
                  </a:lnTo>
                  <a:lnTo>
                    <a:pt x="67" y="14"/>
                  </a:lnTo>
                  <a:lnTo>
                    <a:pt x="68" y="10"/>
                  </a:lnTo>
                  <a:lnTo>
                    <a:pt x="70" y="7"/>
                  </a:lnTo>
                  <a:lnTo>
                    <a:pt x="72" y="5"/>
                  </a:lnTo>
                  <a:lnTo>
                    <a:pt x="75" y="3"/>
                  </a:lnTo>
                  <a:lnTo>
                    <a:pt x="79" y="2"/>
                  </a:lnTo>
                  <a:lnTo>
                    <a:pt x="84" y="1"/>
                  </a:lnTo>
                  <a:lnTo>
                    <a:pt x="87" y="1"/>
                  </a:lnTo>
                  <a:lnTo>
                    <a:pt x="89" y="0"/>
                  </a:lnTo>
                  <a:lnTo>
                    <a:pt x="93" y="0"/>
                  </a:lnTo>
                  <a:lnTo>
                    <a:pt x="97" y="0"/>
                  </a:lnTo>
                  <a:lnTo>
                    <a:pt x="101" y="0"/>
                  </a:lnTo>
                  <a:lnTo>
                    <a:pt x="105" y="0"/>
                  </a:lnTo>
                  <a:lnTo>
                    <a:pt x="109" y="0"/>
                  </a:lnTo>
                  <a:lnTo>
                    <a:pt x="115" y="0"/>
                  </a:lnTo>
                  <a:lnTo>
                    <a:pt x="164" y="0"/>
                  </a:lnTo>
                </a:path>
              </a:pathLst>
            </a:custGeom>
            <a:noFill/>
            <a:ln w="25400" cap="rnd" cmpd="sng">
              <a:solidFill>
                <a:schemeClr val="folHlink"/>
              </a:solidFill>
              <a:prstDash val="solid"/>
              <a:round/>
              <a:headEnd type="none" w="med" len="med"/>
              <a:tailEnd type="none" w="med" len="med"/>
            </a:ln>
            <a:effectLst>
              <a:outerShdw dist="17961" dir="2700000" algn="ctr" rotWithShape="0">
                <a:schemeClr val="tx1"/>
              </a:outerShdw>
            </a:effectLst>
          </p:spPr>
          <p:txBody>
            <a:bodyPr/>
            <a:lstStyle/>
            <a:p>
              <a:pPr>
                <a:defRPr/>
              </a:pPr>
              <a:endParaRPr lang="en-US" dirty="0"/>
            </a:p>
          </p:txBody>
        </p:sp>
        <p:sp>
          <p:nvSpPr>
            <p:cNvPr id="1049" name="Line 25"/>
            <p:cNvSpPr>
              <a:spLocks noChangeShapeType="1"/>
            </p:cNvSpPr>
            <p:nvPr userDrawn="1"/>
          </p:nvSpPr>
          <p:spPr bwMode="auto">
            <a:xfrm>
              <a:off x="4361" y="4061"/>
              <a:ext cx="1399"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dirty="0"/>
            </a:p>
          </p:txBody>
        </p:sp>
        <p:sp>
          <p:nvSpPr>
            <p:cNvPr id="1050" name="Line 26"/>
            <p:cNvSpPr>
              <a:spLocks noChangeShapeType="1"/>
            </p:cNvSpPr>
            <p:nvPr userDrawn="1"/>
          </p:nvSpPr>
          <p:spPr bwMode="auto">
            <a:xfrm flipH="1">
              <a:off x="0" y="4176"/>
              <a:ext cx="4194"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dirty="0"/>
            </a:p>
          </p:txBody>
        </p:sp>
      </p:grpSp>
      <p:sp>
        <p:nvSpPr>
          <p:cNvPr id="1051" name="Line 27"/>
          <p:cNvSpPr>
            <a:spLocks noChangeShapeType="1"/>
          </p:cNvSpPr>
          <p:nvPr userDrawn="1"/>
        </p:nvSpPr>
        <p:spPr bwMode="auto">
          <a:xfrm flipV="1">
            <a:off x="6751638" y="6470650"/>
            <a:ext cx="9525" cy="130175"/>
          </a:xfrm>
          <a:prstGeom prst="line">
            <a:avLst/>
          </a:prstGeom>
          <a:noFill/>
          <a:ln w="12700">
            <a:solidFill>
              <a:schemeClr val="folHlink"/>
            </a:solidFill>
            <a:round/>
            <a:headEnd/>
            <a:tailEnd/>
          </a:ln>
          <a:effectLst/>
        </p:spPr>
        <p:txBody>
          <a:bodyPr wrap="none" anchor="ctr"/>
          <a:lstStyle/>
          <a:p>
            <a:pPr>
              <a:defRPr/>
            </a:pPr>
            <a:endParaRPr lang="en-US" dirty="0"/>
          </a:p>
        </p:txBody>
      </p:sp>
      <p:pic>
        <p:nvPicPr>
          <p:cNvPr id="1030" name="Picture 32"/>
          <p:cNvPicPr>
            <a:picLocks noChangeAspect="1" noChangeArrowheads="1"/>
          </p:cNvPicPr>
          <p:nvPr userDrawn="1"/>
        </p:nvPicPr>
        <p:blipFill>
          <a:blip r:embed="rId14" cstate="print"/>
          <a:srcRect/>
          <a:stretch>
            <a:fillRect/>
          </a:stretch>
        </p:blipFill>
        <p:spPr bwMode="auto">
          <a:xfrm>
            <a:off x="381000" y="304800"/>
            <a:ext cx="8382000" cy="74613"/>
          </a:xfrm>
          <a:prstGeom prst="rect">
            <a:avLst/>
          </a:prstGeom>
          <a:noFill/>
          <a:ln w="9525">
            <a:noFill/>
            <a:miter lim="800000"/>
            <a:headEnd/>
            <a:tailEnd/>
          </a:ln>
        </p:spPr>
      </p:pic>
      <p:sp>
        <p:nvSpPr>
          <p:cNvPr id="1057" name="Text Box 33"/>
          <p:cNvSpPr txBox="1">
            <a:spLocks noChangeArrowheads="1"/>
          </p:cNvSpPr>
          <p:nvPr userDrawn="1"/>
        </p:nvSpPr>
        <p:spPr bwMode="auto">
          <a:xfrm>
            <a:off x="6858000" y="6340475"/>
            <a:ext cx="2286000" cy="523875"/>
          </a:xfrm>
          <a:prstGeom prst="rect">
            <a:avLst/>
          </a:prstGeom>
          <a:noFill/>
          <a:ln w="12700">
            <a:noFill/>
            <a:miter lim="800000"/>
            <a:headEnd/>
            <a:tailEnd/>
          </a:ln>
          <a:effectLst/>
        </p:spPr>
        <p:txBody>
          <a:bodyPr>
            <a:spAutoFit/>
          </a:bodyPr>
          <a:lstStyle/>
          <a:p>
            <a:pPr algn="ctr">
              <a:spcBef>
                <a:spcPct val="50000"/>
              </a:spcBef>
              <a:defRPr/>
            </a:pPr>
            <a:r>
              <a:rPr lang="en-US" sz="1400" b="1" dirty="0">
                <a:latin typeface="Comic Sans MS" pitchFamily="66" charset="0"/>
              </a:rPr>
              <a:t>Management in the Scientific Enterprise</a:t>
            </a:r>
          </a:p>
        </p:txBody>
      </p:sp>
    </p:spTree>
  </p:cSld>
  <p:clrMap bg1="lt1" tx1="dk1" bg2="lt2" tx2="dk2" accent1="accent1" accent2="accent2" accent3="accent3" accent4="accent4" accent5="accent5" accent6="accent6" hlink="hlink" folHlink="folHlink"/>
  <p:sldLayoutIdLst>
    <p:sldLayoutId id="2147483694" r:id="rId1"/>
    <p:sldLayoutId id="2147483703" r:id="rId2"/>
    <p:sldLayoutId id="2147483695" r:id="rId3"/>
    <p:sldLayoutId id="2147483696" r:id="rId4"/>
    <p:sldLayoutId id="2147483697" r:id="rId5"/>
    <p:sldLayoutId id="2147483698" r:id="rId6"/>
    <p:sldLayoutId id="2147483704" r:id="rId7"/>
    <p:sldLayoutId id="2147483699" r:id="rId8"/>
    <p:sldLayoutId id="2147483700" r:id="rId9"/>
    <p:sldLayoutId id="2147483701" r:id="rId10"/>
    <p:sldLayoutId id="2147483702" r:id="rId11"/>
    <p:sldLayoutId id="214748370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ZapfDingbats" pitchFamily="8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52400" y="4876800"/>
            <a:ext cx="9144000" cy="914400"/>
          </a:xfrm>
        </p:spPr>
        <p:txBody>
          <a:bodyPr/>
          <a:lstStyle/>
          <a:p>
            <a:pPr lvl="1" algn="ctr">
              <a:lnSpc>
                <a:spcPct val="75000"/>
              </a:lnSpc>
              <a:buFontTx/>
              <a:buNone/>
            </a:pPr>
            <a:r>
              <a:rPr lang="en-US" sz="2700" dirty="0" smtClean="0">
                <a:latin typeface="Comic Sans MS" pitchFamily="66" charset="0"/>
              </a:rPr>
              <a:t>Tim </a:t>
            </a:r>
            <a:r>
              <a:rPr lang="en-US" sz="2700" dirty="0" err="1" smtClean="0">
                <a:latin typeface="Comic Sans MS" pitchFamily="66" charset="0"/>
              </a:rPr>
              <a:t>Quigg</a:t>
            </a:r>
            <a:r>
              <a:rPr lang="en-US" sz="2700" dirty="0" smtClean="0">
                <a:latin typeface="Comic Sans MS" pitchFamily="66" charset="0"/>
              </a:rPr>
              <a:t>, Lecturer and Associate Chair for Administration, Finance and Entrepreneurship Computer Science Department, UNC-Chapel Hill</a:t>
            </a:r>
          </a:p>
        </p:txBody>
      </p:sp>
      <p:sp>
        <p:nvSpPr>
          <p:cNvPr id="5126" name="Rectangle 4"/>
          <p:cNvSpPr>
            <a:spLocks noGrp="1" noChangeArrowheads="1"/>
          </p:cNvSpPr>
          <p:nvPr>
            <p:ph type="title"/>
          </p:nvPr>
        </p:nvSpPr>
        <p:spPr>
          <a:xfrm>
            <a:off x="0" y="914400"/>
            <a:ext cx="8991600" cy="1905000"/>
          </a:xfrm>
        </p:spPr>
        <p:txBody>
          <a:bodyPr/>
          <a:lstStyle/>
          <a:p>
            <a:pPr algn="ctr">
              <a:lnSpc>
                <a:spcPct val="120000"/>
              </a:lnSpc>
              <a:spcBef>
                <a:spcPct val="35000"/>
              </a:spcBef>
              <a:spcAft>
                <a:spcPct val="40000"/>
              </a:spcAft>
            </a:pPr>
            <a:r>
              <a:rPr lang="en-US" sz="3800" b="1" dirty="0" smtClean="0">
                <a:solidFill>
                  <a:schemeClr val="tx1"/>
                </a:solidFill>
                <a:latin typeface="Comic Sans MS" pitchFamily="66" charset="0"/>
              </a:rPr>
              <a:t>COMP 918: Research Administration for Scientists</a:t>
            </a:r>
            <a:r>
              <a:rPr lang="en-US" sz="3800" b="1" dirty="0" smtClean="0">
                <a:latin typeface="Comic Sans MS" pitchFamily="66" charset="0"/>
              </a:rPr>
              <a:t/>
            </a:r>
            <a:br>
              <a:rPr lang="en-US" sz="3800" b="1" dirty="0" smtClean="0">
                <a:latin typeface="Comic Sans MS" pitchFamily="66" charset="0"/>
              </a:rPr>
            </a:br>
            <a:endParaRPr lang="en-US" sz="3800" b="1" i="1" dirty="0" smtClean="0">
              <a:solidFill>
                <a:schemeClr val="tx1"/>
              </a:solidFill>
              <a:latin typeface="Comic Sans MS" pitchFamily="66" charset="0"/>
            </a:endParaRPr>
          </a:p>
        </p:txBody>
      </p:sp>
      <p:sp>
        <p:nvSpPr>
          <p:cNvPr id="5128" name="Text Box 7"/>
          <p:cNvSpPr txBox="1">
            <a:spLocks noChangeArrowheads="1"/>
          </p:cNvSpPr>
          <p:nvPr/>
        </p:nvSpPr>
        <p:spPr bwMode="auto">
          <a:xfrm>
            <a:off x="0" y="6550025"/>
            <a:ext cx="60198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a:t>
            </a:r>
            <a:r>
              <a:rPr lang="en-US" sz="1400" b="1" dirty="0" err="1">
                <a:latin typeface="Comic Sans MS" pitchFamily="66" charset="0"/>
              </a:rPr>
              <a:t>Quigg</a:t>
            </a:r>
            <a:r>
              <a:rPr lang="en-US" sz="1400" b="1" dirty="0">
                <a:latin typeface="Comic Sans MS" pitchFamily="66" charset="0"/>
              </a:rPr>
              <a:t>        All Rights Reserved</a:t>
            </a:r>
          </a:p>
        </p:txBody>
      </p:sp>
      <p:sp>
        <p:nvSpPr>
          <p:cNvPr id="6" name="TextBox 5"/>
          <p:cNvSpPr txBox="1"/>
          <p:nvPr/>
        </p:nvSpPr>
        <p:spPr>
          <a:xfrm>
            <a:off x="990600" y="2438400"/>
            <a:ext cx="7086600" cy="1600200"/>
          </a:xfrm>
          <a:prstGeom prst="rect">
            <a:avLst/>
          </a:prstGeom>
          <a:solidFill>
            <a:schemeClr val="accent1">
              <a:lumMod val="50000"/>
            </a:schemeClr>
          </a:solidFill>
          <a:ln w="57150">
            <a:solidFill>
              <a:schemeClr val="tx1"/>
            </a:solidFill>
          </a:ln>
          <a:effectLst>
            <a:glow rad="228600">
              <a:schemeClr val="accent4">
                <a:satMod val="175000"/>
                <a:alpha val="40000"/>
              </a:schemeClr>
            </a:glow>
          </a:effectLst>
        </p:spPr>
        <p:txBody>
          <a:bodyPr>
            <a:spAutoFit/>
          </a:bodyPr>
          <a:lstStyle/>
          <a:p>
            <a:pPr algn="ctr">
              <a:defRPr/>
            </a:pPr>
            <a:r>
              <a:rPr lang="en-US" sz="4800" dirty="0">
                <a:solidFill>
                  <a:srgbClr val="FFFFFF"/>
                </a:solidFill>
                <a:latin typeface="Comic Sans MS" pitchFamily="66" charset="0"/>
              </a:rPr>
              <a:t>Management in the Scientific Enterprise!</a:t>
            </a:r>
            <a:endParaRPr lang="en-US" sz="4800" dirty="0"/>
          </a:p>
        </p:txBody>
      </p:sp>
    </p:spTree>
    <p:extLst>
      <p:ext uri="{BB962C8B-B14F-4D97-AF65-F5344CB8AC3E}">
        <p14:creationId xmlns:p14="http://schemas.microsoft.com/office/powerpoint/2010/main" val="1569421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304800"/>
            <a:ext cx="8901113" cy="5410200"/>
          </a:xfrm>
        </p:spPr>
        <p:txBody>
          <a:bodyPr/>
          <a:lstStyle/>
          <a:p>
            <a:pPr marL="609600" indent="-609600">
              <a:lnSpc>
                <a:spcPct val="90000"/>
              </a:lnSpc>
              <a:buClr>
                <a:schemeClr val="tx2">
                  <a:lumMod val="50000"/>
                </a:schemeClr>
              </a:buClr>
              <a:buFont typeface="Wingdings" pitchFamily="2" charset="2"/>
              <a:buAutoNum type="arabicPeriod" startAt="3"/>
              <a:defRPr/>
            </a:pPr>
            <a:r>
              <a:rPr lang="en-US" sz="4400" b="1" dirty="0" smtClean="0">
                <a:solidFill>
                  <a:schemeClr val="tx2">
                    <a:lumMod val="50000"/>
                  </a:schemeClr>
                </a:solidFill>
                <a:latin typeface="Comic Sans MS" pitchFamily="66" charset="0"/>
              </a:rPr>
              <a:t>Organic/Systems School</a:t>
            </a:r>
          </a:p>
          <a:p>
            <a:pPr marL="609600" indent="-609600">
              <a:lnSpc>
                <a:spcPct val="90000"/>
              </a:lnSpc>
              <a:buClr>
                <a:schemeClr val="tx2">
                  <a:lumMod val="75000"/>
                </a:schemeClr>
              </a:buClr>
              <a:buFont typeface="Wingdings" pitchFamily="2" charset="2"/>
              <a:buNone/>
              <a:defRPr/>
            </a:pPr>
            <a:endParaRPr lang="en-US" sz="1800" b="1" dirty="0" smtClean="0">
              <a:solidFill>
                <a:schemeClr val="tx2">
                  <a:lumMod val="75000"/>
                </a:schemeClr>
              </a:solidFill>
              <a:latin typeface="Comic Sans MS" pitchFamily="66" charset="0"/>
            </a:endParaRPr>
          </a:p>
          <a:p>
            <a:pPr marL="1257300" lvl="1" indent="-533400">
              <a:lnSpc>
                <a:spcPct val="90000"/>
              </a:lnSpc>
              <a:buClrTx/>
              <a:buFont typeface="Wingdings" pitchFamily="2" charset="2"/>
              <a:buChar char="§"/>
              <a:defRPr/>
            </a:pPr>
            <a:r>
              <a:rPr lang="en-US" dirty="0" smtClean="0">
                <a:latin typeface="Comic Sans MS" pitchFamily="66" charset="0"/>
              </a:rPr>
              <a:t>Views organizations as </a:t>
            </a:r>
            <a:r>
              <a:rPr lang="en-US" b="1" dirty="0" smtClean="0">
                <a:solidFill>
                  <a:schemeClr val="accent1">
                    <a:lumMod val="50000"/>
                  </a:schemeClr>
                </a:solidFill>
                <a:latin typeface="Comic Sans MS" pitchFamily="66" charset="0"/>
              </a:rPr>
              <a:t>Independent Entities/Organisms</a:t>
            </a:r>
          </a:p>
          <a:p>
            <a:pPr marL="1257300" lvl="1" indent="-533400">
              <a:lnSpc>
                <a:spcPct val="90000"/>
              </a:lnSpc>
              <a:buClrTx/>
              <a:buFont typeface="Wingdings" pitchFamily="2" charset="2"/>
              <a:buChar char="§"/>
              <a:defRPr/>
            </a:pPr>
            <a:r>
              <a:rPr lang="en-US" dirty="0" smtClean="0">
                <a:latin typeface="Comic Sans MS" pitchFamily="66" charset="0"/>
              </a:rPr>
              <a:t>Draws inspiration from </a:t>
            </a:r>
            <a:r>
              <a:rPr lang="en-US" b="1" dirty="0" smtClean="0">
                <a:solidFill>
                  <a:schemeClr val="accent1">
                    <a:lumMod val="50000"/>
                  </a:schemeClr>
                </a:solidFill>
                <a:latin typeface="Comic Sans MS" pitchFamily="66" charset="0"/>
              </a:rPr>
              <a:t>Biological Science </a:t>
            </a:r>
            <a:r>
              <a:rPr lang="en-US" dirty="0" smtClean="0">
                <a:latin typeface="Comic Sans MS" pitchFamily="66" charset="0"/>
              </a:rPr>
              <a:t>and </a:t>
            </a:r>
            <a:r>
              <a:rPr lang="en-US" b="1" dirty="0" smtClean="0">
                <a:solidFill>
                  <a:schemeClr val="accent1">
                    <a:lumMod val="50000"/>
                  </a:schemeClr>
                </a:solidFill>
                <a:latin typeface="Comic Sans MS" pitchFamily="66" charset="0"/>
              </a:rPr>
              <a:t>Systems Theory</a:t>
            </a:r>
          </a:p>
          <a:p>
            <a:pPr marL="1257300" lvl="1" indent="-533400">
              <a:lnSpc>
                <a:spcPct val="90000"/>
              </a:lnSpc>
              <a:buClrTx/>
              <a:buFont typeface="Wingdings" pitchFamily="2" charset="2"/>
              <a:buChar char="§"/>
              <a:defRPr/>
            </a:pPr>
            <a:r>
              <a:rPr lang="en-US" dirty="0" smtClean="0">
                <a:latin typeface="Comic Sans MS" pitchFamily="66" charset="0"/>
              </a:rPr>
              <a:t>Focuses on:</a:t>
            </a:r>
          </a:p>
          <a:p>
            <a:pPr marL="1663700" lvl="2" indent="-457200">
              <a:lnSpc>
                <a:spcPct val="90000"/>
              </a:lnSpc>
              <a:buClrTx/>
              <a:buFontTx/>
              <a:buChar char="•"/>
              <a:defRPr/>
            </a:pPr>
            <a:r>
              <a:rPr lang="en-US" sz="2600" dirty="0" smtClean="0">
                <a:latin typeface="Comic Sans MS" pitchFamily="66" charset="0"/>
              </a:rPr>
              <a:t>Inputs</a:t>
            </a:r>
          </a:p>
          <a:p>
            <a:pPr marL="1663700" lvl="2" indent="-457200">
              <a:lnSpc>
                <a:spcPct val="90000"/>
              </a:lnSpc>
              <a:buClrTx/>
              <a:buFontTx/>
              <a:buChar char="•"/>
              <a:defRPr/>
            </a:pPr>
            <a:r>
              <a:rPr lang="en-US" sz="2600" dirty="0" smtClean="0">
                <a:latin typeface="Comic Sans MS" pitchFamily="66" charset="0"/>
              </a:rPr>
              <a:t>Outputs</a:t>
            </a:r>
          </a:p>
          <a:p>
            <a:pPr marL="1663700" lvl="2" indent="-457200">
              <a:lnSpc>
                <a:spcPct val="90000"/>
              </a:lnSpc>
              <a:buClrTx/>
              <a:buFontTx/>
              <a:buChar char="•"/>
              <a:defRPr/>
            </a:pPr>
            <a:r>
              <a:rPr lang="en-US" sz="2600" dirty="0" smtClean="0">
                <a:latin typeface="Comic Sans MS" pitchFamily="66" charset="0"/>
              </a:rPr>
              <a:t>Transactions</a:t>
            </a:r>
          </a:p>
          <a:p>
            <a:pPr marL="1663700" lvl="2" indent="-457200">
              <a:lnSpc>
                <a:spcPct val="90000"/>
              </a:lnSpc>
              <a:buClrTx/>
              <a:buFontTx/>
              <a:buChar char="•"/>
              <a:defRPr/>
            </a:pPr>
            <a:r>
              <a:rPr lang="en-US" sz="2600" dirty="0" smtClean="0">
                <a:latin typeface="Comic Sans MS" pitchFamily="66" charset="0"/>
              </a:rPr>
              <a:t>Feedback</a:t>
            </a:r>
          </a:p>
          <a:p>
            <a:pPr marL="1257300" lvl="1" indent="-533400">
              <a:lnSpc>
                <a:spcPct val="90000"/>
              </a:lnSpc>
              <a:buClrTx/>
              <a:buFont typeface="Wingdings" pitchFamily="2" charset="2"/>
              <a:buChar char="§"/>
              <a:defRPr/>
            </a:pPr>
            <a:r>
              <a:rPr lang="en-US" b="1" dirty="0" smtClean="0">
                <a:solidFill>
                  <a:schemeClr val="accent1">
                    <a:lumMod val="50000"/>
                  </a:schemeClr>
                </a:solidFill>
                <a:latin typeface="Comic Sans MS" pitchFamily="66" charset="0"/>
              </a:rPr>
              <a:t>Guiding Principle: </a:t>
            </a:r>
            <a:r>
              <a:rPr lang="en-US" dirty="0" smtClean="0">
                <a:latin typeface="Comic Sans MS" pitchFamily="66" charset="0"/>
              </a:rPr>
              <a:t>Organizations continually strive for </a:t>
            </a:r>
            <a:r>
              <a:rPr lang="en-US" b="1" u="sng" dirty="0" smtClean="0">
                <a:solidFill>
                  <a:schemeClr val="accent1">
                    <a:lumMod val="50000"/>
                  </a:schemeClr>
                </a:solidFill>
                <a:latin typeface="Comic Sans MS" pitchFamily="66" charset="0"/>
              </a:rPr>
              <a:t>equilibrium</a:t>
            </a:r>
            <a:r>
              <a:rPr lang="en-US" dirty="0" smtClean="0">
                <a:latin typeface="Comic Sans MS" pitchFamily="66" charset="0"/>
              </a:rPr>
              <a:t>.  As they experience new environmental stimuli, they seek to adapt and find a new state of equilibrium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228600" y="1143000"/>
            <a:ext cx="8458200" cy="5478423"/>
          </a:xfrm>
          <a:prstGeom prst="rect">
            <a:avLst/>
          </a:prstGeom>
          <a:noFill/>
          <a:ln w="12700">
            <a:noFill/>
            <a:miter lim="800000"/>
            <a:headEnd/>
            <a:tailEnd/>
          </a:ln>
        </p:spPr>
        <p:txBody>
          <a:bodyPr>
            <a:spAutoFit/>
          </a:bodyPr>
          <a:lstStyle/>
          <a:p>
            <a:pPr marL="571500" indent="-571500">
              <a:spcAft>
                <a:spcPct val="25000"/>
              </a:spcAft>
              <a:buClr>
                <a:schemeClr val="tx1"/>
              </a:buClr>
              <a:buFont typeface="Wingdings" pitchFamily="2" charset="2"/>
              <a:buAutoNum type="arabicPeriod" startAt="3"/>
              <a:defRPr/>
            </a:pPr>
            <a:r>
              <a:rPr lang="en-US" sz="3400" dirty="0">
                <a:latin typeface="Comic Sans MS" pitchFamily="66" charset="0"/>
                <a:cs typeface="Arial" charset="0"/>
              </a:rPr>
              <a:t>Arguing over positions endangers an ongoing relationship</a:t>
            </a:r>
          </a:p>
          <a:p>
            <a:pPr marL="1143000" lvl="1" indent="-457200">
              <a:spcAft>
                <a:spcPct val="25000"/>
              </a:spcAft>
              <a:buFont typeface="Wingdings" pitchFamily="2" charset="2"/>
              <a:buChar char="§"/>
              <a:defRPr/>
            </a:pPr>
            <a:r>
              <a:rPr lang="en-US" sz="2800" dirty="0">
                <a:latin typeface="Comic Sans MS" pitchFamily="66" charset="0"/>
                <a:cs typeface="Arial" charset="0"/>
              </a:rPr>
              <a:t>When there are winners and losers relationships suffer</a:t>
            </a:r>
          </a:p>
          <a:p>
            <a:pPr marL="1143000" lvl="1" indent="-457200">
              <a:spcAft>
                <a:spcPct val="25000"/>
              </a:spcAft>
              <a:buFont typeface="Wingdings" pitchFamily="2" charset="2"/>
              <a:buChar char="§"/>
              <a:defRPr/>
            </a:pPr>
            <a:r>
              <a:rPr lang="en-US" sz="2800" dirty="0">
                <a:latin typeface="Comic Sans MS" pitchFamily="66" charset="0"/>
                <a:cs typeface="Arial" charset="0"/>
              </a:rPr>
              <a:t>Anger and resentment are side-effects</a:t>
            </a:r>
          </a:p>
          <a:p>
            <a:pPr marL="1143000" lvl="1" indent="-457200">
              <a:spcAft>
                <a:spcPct val="25000"/>
              </a:spcAft>
              <a:defRPr/>
            </a:pPr>
            <a:endParaRPr lang="en-US" sz="2800" dirty="0">
              <a:latin typeface="Comic Sans MS" pitchFamily="66" charset="0"/>
              <a:cs typeface="Arial" charset="0"/>
            </a:endParaRPr>
          </a:p>
          <a:p>
            <a:pPr marL="571500" indent="-571500">
              <a:spcAft>
                <a:spcPct val="25000"/>
              </a:spcAft>
              <a:buClr>
                <a:schemeClr val="tx1"/>
              </a:buClr>
              <a:buFont typeface="Wingdings" pitchFamily="2" charset="2"/>
              <a:buAutoNum type="arabicPeriod" startAt="4"/>
              <a:defRPr/>
            </a:pPr>
            <a:r>
              <a:rPr lang="en-US" sz="3400" dirty="0">
                <a:latin typeface="Comic Sans MS" pitchFamily="66" charset="0"/>
                <a:cs typeface="Arial" charset="0"/>
              </a:rPr>
              <a:t>Simply “being nice” is no answer</a:t>
            </a:r>
          </a:p>
          <a:p>
            <a:pPr marL="1143000" lvl="1" indent="-457200">
              <a:spcAft>
                <a:spcPct val="25000"/>
              </a:spcAft>
              <a:buFont typeface="Wingdings" pitchFamily="2" charset="2"/>
              <a:buChar char="§"/>
              <a:defRPr/>
            </a:pPr>
            <a:r>
              <a:rPr lang="en-US" sz="2800" dirty="0">
                <a:latin typeface="Comic Sans MS" pitchFamily="66" charset="0"/>
                <a:cs typeface="Arial" charset="0"/>
              </a:rPr>
              <a:t>It can leave you vulnerable</a:t>
            </a:r>
          </a:p>
          <a:p>
            <a:pPr marL="1143000" lvl="1" indent="-457200">
              <a:spcAft>
                <a:spcPct val="25000"/>
              </a:spcAft>
              <a:buFont typeface="Wingdings" pitchFamily="2" charset="2"/>
              <a:buChar char="§"/>
              <a:defRPr/>
            </a:pPr>
            <a:r>
              <a:rPr lang="en-US" sz="2800" dirty="0">
                <a:latin typeface="Comic Sans MS" pitchFamily="66" charset="0"/>
                <a:cs typeface="Arial" charset="0"/>
              </a:rPr>
              <a:t>May not produce a wise agreement</a:t>
            </a:r>
          </a:p>
          <a:p>
            <a:pPr marL="1143000" lvl="1" indent="-457200">
              <a:spcAft>
                <a:spcPct val="25000"/>
              </a:spcAft>
              <a:buFont typeface="Wingdings" pitchFamily="2" charset="2"/>
              <a:buChar char="§"/>
              <a:defRPr/>
            </a:pPr>
            <a:r>
              <a:rPr lang="en-US" sz="2800" dirty="0">
                <a:latin typeface="Comic Sans MS" pitchFamily="66" charset="0"/>
                <a:cs typeface="Arial" charset="0"/>
              </a:rPr>
              <a:t>O. Henry’s  </a:t>
            </a:r>
            <a:r>
              <a:rPr lang="en-US" sz="2800" b="1" u="sng" dirty="0">
                <a:solidFill>
                  <a:schemeClr val="accent1">
                    <a:lumMod val="50000"/>
                  </a:schemeClr>
                </a:solidFill>
                <a:latin typeface="Comic Sans MS" pitchFamily="66" charset="0"/>
                <a:cs typeface="Arial" charset="0"/>
              </a:rPr>
              <a:t>Gift of the Magi</a:t>
            </a:r>
            <a:endParaRPr lang="en-US" sz="2800" b="1" dirty="0">
              <a:solidFill>
                <a:schemeClr val="accent1">
                  <a:lumMod val="50000"/>
                </a:schemeClr>
              </a:solidFill>
              <a:latin typeface="Comic Sans MS" pitchFamily="66" charset="0"/>
              <a:cs typeface="Arial" charset="0"/>
            </a:endParaRPr>
          </a:p>
        </p:txBody>
      </p:sp>
      <p:sp>
        <p:nvSpPr>
          <p:cNvPr id="93187" name="Rectangle 3"/>
          <p:cNvSpPr>
            <a:spLocks noChangeArrowheads="1"/>
          </p:cNvSpPr>
          <p:nvPr/>
        </p:nvSpPr>
        <p:spPr bwMode="auto">
          <a:xfrm>
            <a:off x="0" y="381000"/>
            <a:ext cx="8915400" cy="609600"/>
          </a:xfrm>
          <a:prstGeom prst="rect">
            <a:avLst/>
          </a:prstGeom>
          <a:noFill/>
          <a:ln w="12700">
            <a:noFill/>
            <a:miter lim="800000"/>
            <a:headEnd/>
            <a:tailEnd/>
          </a:ln>
        </p:spPr>
        <p:txBody>
          <a:bodyPr lIns="90488" tIns="44450" rIns="90488" bIns="44450" anchor="b"/>
          <a:lstStyle/>
          <a:p>
            <a:pPr algn="ctr">
              <a:lnSpc>
                <a:spcPct val="120000"/>
              </a:lnSpc>
              <a:spcBef>
                <a:spcPct val="35000"/>
              </a:spcBef>
              <a:spcAft>
                <a:spcPct val="40000"/>
              </a:spcAft>
              <a:defRPr/>
            </a:pPr>
            <a:r>
              <a:rPr lang="en-US" sz="3600" b="1" dirty="0">
                <a:solidFill>
                  <a:schemeClr val="tx2">
                    <a:lumMod val="50000"/>
                  </a:schemeClr>
                </a:solidFill>
                <a:latin typeface="Comic Sans MS" pitchFamily="66" charset="0"/>
              </a:rPr>
              <a:t>Problems with Traditional Negotiations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9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905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905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90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uiExpand="1" build="allAtOnce"/>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381000" y="1981200"/>
            <a:ext cx="8458200" cy="4800600"/>
          </a:xfrm>
          <a:prstGeom prst="rect">
            <a:avLst/>
          </a:prstGeom>
          <a:noFill/>
          <a:ln w="12700">
            <a:noFill/>
            <a:miter lim="800000"/>
            <a:headEnd/>
            <a:tailEnd/>
          </a:ln>
        </p:spPr>
        <p:txBody>
          <a:bodyPr>
            <a:spAutoFit/>
          </a:bodyPr>
          <a:lstStyle/>
          <a:p>
            <a:pPr marL="571500" indent="-571500">
              <a:spcAft>
                <a:spcPct val="25000"/>
              </a:spcAft>
              <a:buFont typeface="Wingdings" pitchFamily="2" charset="2"/>
              <a:buChar char="§"/>
            </a:pPr>
            <a:r>
              <a:rPr lang="en-US" sz="3600">
                <a:latin typeface="Comic Sans MS" pitchFamily="66" charset="0"/>
                <a:cs typeface="Arial" charset="0"/>
              </a:rPr>
              <a:t>Technique developed by Roger Fisher and William Ury, Harvard Negotiation Project</a:t>
            </a:r>
          </a:p>
          <a:p>
            <a:pPr marL="571500" indent="-571500">
              <a:spcAft>
                <a:spcPct val="25000"/>
              </a:spcAft>
              <a:buFont typeface="Wingdings" pitchFamily="2" charset="2"/>
              <a:buChar char="§"/>
            </a:pPr>
            <a:r>
              <a:rPr lang="en-US" sz="3600">
                <a:latin typeface="Comic Sans MS" pitchFamily="66" charset="0"/>
                <a:cs typeface="Arial" charset="0"/>
              </a:rPr>
              <a:t>Three key points</a:t>
            </a:r>
          </a:p>
          <a:p>
            <a:pPr marL="1143000" lvl="1" indent="-457200">
              <a:spcAft>
                <a:spcPct val="25000"/>
              </a:spcAft>
              <a:buFont typeface="Wingdings" pitchFamily="2" charset="2"/>
              <a:buAutoNum type="arabicPeriod"/>
            </a:pPr>
            <a:r>
              <a:rPr lang="en-US" sz="3200">
                <a:latin typeface="Comic Sans MS" pitchFamily="66" charset="0"/>
                <a:cs typeface="Arial" charset="0"/>
              </a:rPr>
              <a:t>Separate the people from the problem</a:t>
            </a:r>
          </a:p>
          <a:p>
            <a:pPr marL="1143000" lvl="1" indent="-457200">
              <a:spcAft>
                <a:spcPct val="25000"/>
              </a:spcAft>
              <a:buFont typeface="Wingdings" pitchFamily="2" charset="2"/>
              <a:buAutoNum type="arabicPeriod"/>
            </a:pPr>
            <a:r>
              <a:rPr lang="en-US" sz="3200">
                <a:latin typeface="Comic Sans MS" pitchFamily="66" charset="0"/>
                <a:cs typeface="Arial" charset="0"/>
              </a:rPr>
              <a:t>Focus on interests, not positions</a:t>
            </a:r>
          </a:p>
          <a:p>
            <a:pPr marL="1143000" lvl="1" indent="-457200">
              <a:spcAft>
                <a:spcPct val="25000"/>
              </a:spcAft>
              <a:buFont typeface="Wingdings" pitchFamily="2" charset="2"/>
              <a:buAutoNum type="arabicPeriod"/>
            </a:pPr>
            <a:r>
              <a:rPr lang="en-US" sz="3200">
                <a:latin typeface="Comic Sans MS" pitchFamily="66" charset="0"/>
                <a:cs typeface="Arial" charset="0"/>
              </a:rPr>
              <a:t>Invent options for mutual gain</a:t>
            </a:r>
          </a:p>
        </p:txBody>
      </p:sp>
      <p:sp>
        <p:nvSpPr>
          <p:cNvPr id="94211" name="Rectangle 3"/>
          <p:cNvSpPr>
            <a:spLocks noChangeArrowheads="1"/>
          </p:cNvSpPr>
          <p:nvPr/>
        </p:nvSpPr>
        <p:spPr bwMode="auto">
          <a:xfrm>
            <a:off x="0" y="1066800"/>
            <a:ext cx="9144000" cy="609600"/>
          </a:xfrm>
          <a:prstGeom prst="rect">
            <a:avLst/>
          </a:prstGeom>
          <a:noFill/>
          <a:ln w="12700">
            <a:noFill/>
            <a:miter lim="800000"/>
            <a:headEnd/>
            <a:tailEnd/>
          </a:ln>
        </p:spPr>
        <p:txBody>
          <a:bodyPr lIns="90488" tIns="44450" rIns="90488" bIns="44450" anchor="b"/>
          <a:lstStyle/>
          <a:p>
            <a:pPr algn="ctr">
              <a:spcBef>
                <a:spcPts val="0"/>
              </a:spcBef>
              <a:spcAft>
                <a:spcPts val="0"/>
              </a:spcAft>
              <a:defRPr/>
            </a:pPr>
            <a:r>
              <a:rPr lang="en-US" sz="4400" b="1" dirty="0">
                <a:solidFill>
                  <a:schemeClr val="tx2">
                    <a:lumMod val="50000"/>
                  </a:schemeClr>
                </a:solidFill>
                <a:latin typeface="Comic Sans MS" pitchFamily="66" charset="0"/>
              </a:rPr>
              <a:t>A Better Alternative:  </a:t>
            </a:r>
          </a:p>
          <a:p>
            <a:pPr algn="ctr">
              <a:spcBef>
                <a:spcPts val="0"/>
              </a:spcBef>
              <a:spcAft>
                <a:spcPts val="0"/>
              </a:spcAft>
              <a:defRPr/>
            </a:pPr>
            <a:r>
              <a:rPr lang="en-US" sz="4400" b="1" dirty="0">
                <a:solidFill>
                  <a:schemeClr val="tx2">
                    <a:lumMod val="50000"/>
                  </a:schemeClr>
                </a:solidFill>
                <a:latin typeface="Comic Sans MS" pitchFamily="66" charset="0"/>
              </a:rPr>
              <a:t>Principled Negotiation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08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08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08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build="p" bldLvl="2"/>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4800" y="1981200"/>
            <a:ext cx="8458200" cy="2708275"/>
          </a:xfrm>
          <a:prstGeom prst="rect">
            <a:avLst/>
          </a:prstGeom>
          <a:noFill/>
          <a:ln w="12700">
            <a:noFill/>
            <a:miter lim="800000"/>
            <a:headEnd/>
            <a:tailEnd/>
          </a:ln>
        </p:spPr>
        <p:txBody>
          <a:bodyPr>
            <a:spAutoFit/>
          </a:bodyPr>
          <a:lstStyle/>
          <a:p>
            <a:pPr marL="571500" indent="-571500">
              <a:spcBef>
                <a:spcPct val="50000"/>
              </a:spcBef>
              <a:spcAft>
                <a:spcPct val="50000"/>
              </a:spcAft>
              <a:buFont typeface="Wingdings" pitchFamily="2" charset="2"/>
              <a:buChar char="§"/>
              <a:defRPr/>
            </a:pPr>
            <a:r>
              <a:rPr lang="en-US" sz="3400" dirty="0">
                <a:latin typeface="Comic Sans MS" pitchFamily="66" charset="0"/>
                <a:cs typeface="Arial" charset="0"/>
              </a:rPr>
              <a:t>Stay away from taking positions</a:t>
            </a:r>
          </a:p>
          <a:p>
            <a:pPr marL="571500" indent="-571500">
              <a:spcBef>
                <a:spcPct val="50000"/>
              </a:spcBef>
              <a:spcAft>
                <a:spcPct val="50000"/>
              </a:spcAft>
              <a:buFont typeface="Wingdings" pitchFamily="2" charset="2"/>
              <a:buChar char="§"/>
              <a:defRPr/>
            </a:pPr>
            <a:r>
              <a:rPr lang="en-US" sz="3400" b="1" u="sng" dirty="0">
                <a:solidFill>
                  <a:schemeClr val="accent1">
                    <a:lumMod val="50000"/>
                  </a:schemeClr>
                </a:solidFill>
                <a:latin typeface="Comic Sans MS" pitchFamily="66" charset="0"/>
                <a:cs typeface="Arial" charset="0"/>
              </a:rPr>
              <a:t>Goal</a:t>
            </a:r>
            <a:r>
              <a:rPr lang="en-US" sz="3400" dirty="0">
                <a:latin typeface="Comic Sans MS" pitchFamily="66" charset="0"/>
                <a:cs typeface="Arial" charset="0"/>
              </a:rPr>
              <a:t> – parties should see themselves working side-by-side, attacking the problem, not each other</a:t>
            </a:r>
          </a:p>
        </p:txBody>
      </p:sp>
      <p:sp>
        <p:nvSpPr>
          <p:cNvPr id="95235" name="Rectangle 3"/>
          <p:cNvSpPr>
            <a:spLocks noChangeArrowheads="1"/>
          </p:cNvSpPr>
          <p:nvPr/>
        </p:nvSpPr>
        <p:spPr bwMode="auto">
          <a:xfrm>
            <a:off x="0" y="0"/>
            <a:ext cx="9144000" cy="1600200"/>
          </a:xfrm>
          <a:prstGeom prst="rect">
            <a:avLst/>
          </a:prstGeom>
          <a:noFill/>
          <a:ln w="12700">
            <a:noFill/>
            <a:miter lim="800000"/>
            <a:headEnd/>
            <a:tailEnd/>
          </a:ln>
        </p:spPr>
        <p:txBody>
          <a:bodyPr lIns="90488" tIns="44450" rIns="90488" bIns="44450" anchor="b"/>
          <a:lstStyle/>
          <a:p>
            <a:pPr algn="ctr">
              <a:defRPr/>
            </a:pPr>
            <a:r>
              <a:rPr lang="en-US" sz="3600" b="1" dirty="0">
                <a:solidFill>
                  <a:schemeClr val="tx2">
                    <a:lumMod val="50000"/>
                  </a:schemeClr>
                </a:solidFill>
                <a:latin typeface="Comic Sans MS" pitchFamily="66" charset="0"/>
              </a:rPr>
              <a:t>1.  </a:t>
            </a:r>
            <a:r>
              <a:rPr lang="en-US" sz="4400" b="1" dirty="0">
                <a:solidFill>
                  <a:schemeClr val="tx2">
                    <a:lumMod val="50000"/>
                  </a:schemeClr>
                </a:solidFill>
                <a:latin typeface="Comic Sans MS" pitchFamily="66" charset="0"/>
              </a:rPr>
              <a:t>Separate the people from the problem</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1600200"/>
            <a:ext cx="8458200" cy="5324535"/>
          </a:xfrm>
          <a:prstGeom prst="rect">
            <a:avLst/>
          </a:prstGeom>
          <a:noFill/>
          <a:ln w="12700">
            <a:noFill/>
            <a:miter lim="800000"/>
            <a:headEnd/>
            <a:tailEnd/>
          </a:ln>
        </p:spPr>
        <p:txBody>
          <a:bodyPr>
            <a:spAutoFit/>
          </a:bodyPr>
          <a:lstStyle/>
          <a:p>
            <a:pPr marL="571500" indent="-571500">
              <a:spcBef>
                <a:spcPct val="50000"/>
              </a:spcBef>
              <a:spcAft>
                <a:spcPct val="50000"/>
              </a:spcAft>
              <a:buFont typeface="Wingdings" pitchFamily="2" charset="2"/>
              <a:buChar char="§"/>
            </a:pPr>
            <a:r>
              <a:rPr lang="en-US" sz="3400" dirty="0">
                <a:latin typeface="Comic Sans MS" pitchFamily="66" charset="0"/>
                <a:cs typeface="Arial" charset="0"/>
              </a:rPr>
              <a:t>A negotiating position often obscures what you really want</a:t>
            </a:r>
          </a:p>
          <a:p>
            <a:pPr marL="571500" indent="-571500">
              <a:spcBef>
                <a:spcPct val="50000"/>
              </a:spcBef>
              <a:spcAft>
                <a:spcPct val="50000"/>
              </a:spcAft>
              <a:buFont typeface="Wingdings" pitchFamily="2" charset="2"/>
              <a:buChar char="§"/>
            </a:pPr>
            <a:r>
              <a:rPr lang="en-US" sz="3400" dirty="0">
                <a:latin typeface="Comic Sans MS" pitchFamily="66" charset="0"/>
                <a:cs typeface="Arial" charset="0"/>
              </a:rPr>
              <a:t>Compromising between </a:t>
            </a:r>
            <a:r>
              <a:rPr lang="en-US" sz="3400" dirty="0" smtClean="0">
                <a:latin typeface="Comic Sans MS" pitchFamily="66" charset="0"/>
                <a:cs typeface="Arial" charset="0"/>
              </a:rPr>
              <a:t>artificial positions </a:t>
            </a:r>
            <a:r>
              <a:rPr lang="en-US" sz="3400" dirty="0">
                <a:latin typeface="Comic Sans MS" pitchFamily="66" charset="0"/>
                <a:cs typeface="Arial" charset="0"/>
              </a:rPr>
              <a:t>can produce an unsatisfactory agreement</a:t>
            </a:r>
          </a:p>
          <a:p>
            <a:pPr marL="571500" indent="-571500">
              <a:spcBef>
                <a:spcPct val="50000"/>
              </a:spcBef>
              <a:spcAft>
                <a:spcPct val="50000"/>
              </a:spcAft>
              <a:buFont typeface="Wingdings" pitchFamily="2" charset="2"/>
              <a:buChar char="§"/>
            </a:pPr>
            <a:r>
              <a:rPr lang="en-US" sz="3400" dirty="0">
                <a:latin typeface="Comic Sans MS" pitchFamily="66" charset="0"/>
                <a:cs typeface="Arial" charset="0"/>
              </a:rPr>
              <a:t>Discuss what you want in an agreement (including relationship issues)</a:t>
            </a:r>
          </a:p>
        </p:txBody>
      </p:sp>
      <p:sp>
        <p:nvSpPr>
          <p:cNvPr id="96259" name="Rectangle 3"/>
          <p:cNvSpPr>
            <a:spLocks noChangeArrowheads="1"/>
          </p:cNvSpPr>
          <p:nvPr/>
        </p:nvSpPr>
        <p:spPr bwMode="auto">
          <a:xfrm>
            <a:off x="0" y="1143000"/>
            <a:ext cx="9144000" cy="609600"/>
          </a:xfrm>
          <a:prstGeom prst="rect">
            <a:avLst/>
          </a:prstGeom>
          <a:noFill/>
          <a:ln w="12700">
            <a:noFill/>
            <a:miter lim="800000"/>
            <a:headEnd/>
            <a:tailEnd/>
          </a:ln>
        </p:spPr>
        <p:txBody>
          <a:bodyPr lIns="90488" tIns="44450" rIns="90488" bIns="44450" anchor="b"/>
          <a:lstStyle/>
          <a:p>
            <a:pPr algn="ctr">
              <a:spcBef>
                <a:spcPts val="0"/>
              </a:spcBef>
              <a:spcAft>
                <a:spcPts val="0"/>
              </a:spcAft>
              <a:tabLst>
                <a:tab pos="177800" algn="l"/>
                <a:tab pos="228600" algn="l"/>
              </a:tabLst>
              <a:defRPr/>
            </a:pPr>
            <a:r>
              <a:rPr lang="en-US" sz="3600" b="1" dirty="0">
                <a:solidFill>
                  <a:schemeClr val="tx2">
                    <a:lumMod val="50000"/>
                  </a:schemeClr>
                </a:solidFill>
                <a:latin typeface="Comic Sans MS" pitchFamily="66" charset="0"/>
              </a:rPr>
              <a:t>2.  </a:t>
            </a:r>
            <a:r>
              <a:rPr lang="en-US" sz="4400" b="1" dirty="0">
                <a:solidFill>
                  <a:schemeClr val="tx2">
                    <a:lumMod val="50000"/>
                  </a:schemeClr>
                </a:solidFill>
                <a:latin typeface="Comic Sans MS" pitchFamily="66" charset="0"/>
              </a:rPr>
              <a:t>Focus on interests, not positions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457200" y="1433513"/>
            <a:ext cx="8458200" cy="5424487"/>
          </a:xfrm>
          <a:prstGeom prst="rect">
            <a:avLst/>
          </a:prstGeom>
          <a:noFill/>
          <a:ln w="12700">
            <a:noFill/>
            <a:miter lim="800000"/>
            <a:headEnd/>
            <a:tailEnd/>
          </a:ln>
        </p:spPr>
        <p:txBody>
          <a:bodyPr>
            <a:spAutoFit/>
          </a:bodyPr>
          <a:lstStyle/>
          <a:p>
            <a:pPr marL="571500" indent="-571500">
              <a:spcBef>
                <a:spcPct val="50000"/>
              </a:spcBef>
              <a:spcAft>
                <a:spcPct val="50000"/>
              </a:spcAft>
              <a:buFont typeface="Wingdings" pitchFamily="2" charset="2"/>
              <a:buChar char="§"/>
            </a:pPr>
            <a:r>
              <a:rPr lang="en-US" sz="3600" dirty="0">
                <a:latin typeface="Comic Sans MS" pitchFamily="66" charset="0"/>
                <a:cs typeface="Arial" charset="0"/>
              </a:rPr>
              <a:t>Pressure of negotiations can make it difficult to see optimal solutions</a:t>
            </a:r>
          </a:p>
          <a:p>
            <a:pPr marL="571500" indent="-571500">
              <a:spcBef>
                <a:spcPct val="50000"/>
              </a:spcBef>
              <a:spcAft>
                <a:spcPct val="50000"/>
              </a:spcAft>
              <a:buFont typeface="Wingdings" pitchFamily="2" charset="2"/>
              <a:buChar char="§"/>
            </a:pPr>
            <a:r>
              <a:rPr lang="en-US" sz="3600" dirty="0">
                <a:latin typeface="Comic Sans MS" pitchFamily="66" charset="0"/>
                <a:cs typeface="Arial" charset="0"/>
              </a:rPr>
              <a:t>Set aside time outside of </a:t>
            </a:r>
            <a:r>
              <a:rPr lang="en-US" sz="3600" dirty="0" smtClean="0">
                <a:latin typeface="Comic Sans MS" pitchFamily="66" charset="0"/>
                <a:cs typeface="Arial" charset="0"/>
              </a:rPr>
              <a:t>actual negotiation sessions </a:t>
            </a:r>
            <a:r>
              <a:rPr lang="en-US" sz="3600" dirty="0">
                <a:latin typeface="Comic Sans MS" pitchFamily="66" charset="0"/>
                <a:cs typeface="Arial" charset="0"/>
              </a:rPr>
              <a:t>to brainstorm for possible solutions</a:t>
            </a:r>
          </a:p>
          <a:p>
            <a:pPr marL="1143000" lvl="1" indent="-457200">
              <a:spcBef>
                <a:spcPct val="15000"/>
              </a:spcBef>
              <a:spcAft>
                <a:spcPct val="15000"/>
              </a:spcAft>
              <a:buFontTx/>
              <a:buChar char="•"/>
            </a:pPr>
            <a:r>
              <a:rPr lang="en-US" sz="3000" dirty="0">
                <a:latin typeface="Comic Sans MS" pitchFamily="66" charset="0"/>
                <a:cs typeface="Arial" charset="0"/>
              </a:rPr>
              <a:t>Separate </a:t>
            </a:r>
          </a:p>
          <a:p>
            <a:pPr marL="1143000" lvl="1" indent="-457200">
              <a:spcBef>
                <a:spcPct val="15000"/>
              </a:spcBef>
              <a:spcAft>
                <a:spcPct val="15000"/>
              </a:spcAft>
              <a:buFontTx/>
              <a:buChar char="•"/>
            </a:pPr>
            <a:r>
              <a:rPr lang="en-US" sz="3000" dirty="0">
                <a:latin typeface="Comic Sans MS" pitchFamily="66" charset="0"/>
                <a:cs typeface="Arial" charset="0"/>
              </a:rPr>
              <a:t>With other party</a:t>
            </a:r>
          </a:p>
          <a:p>
            <a:pPr marL="1143000" lvl="1" indent="-457200">
              <a:spcBef>
                <a:spcPct val="15000"/>
              </a:spcBef>
              <a:spcAft>
                <a:spcPct val="15000"/>
              </a:spcAft>
              <a:buFontTx/>
              <a:buChar char="•"/>
            </a:pPr>
            <a:r>
              <a:rPr lang="en-US" sz="3000" dirty="0">
                <a:latin typeface="Comic Sans MS" pitchFamily="66" charset="0"/>
                <a:cs typeface="Arial" charset="0"/>
              </a:rPr>
              <a:t>With third party</a:t>
            </a:r>
          </a:p>
        </p:txBody>
      </p:sp>
      <p:sp>
        <p:nvSpPr>
          <p:cNvPr id="97283" name="Rectangle 3"/>
          <p:cNvSpPr>
            <a:spLocks noChangeArrowheads="1"/>
          </p:cNvSpPr>
          <p:nvPr/>
        </p:nvSpPr>
        <p:spPr bwMode="auto">
          <a:xfrm>
            <a:off x="152400" y="381000"/>
            <a:ext cx="8686800" cy="609600"/>
          </a:xfrm>
          <a:prstGeom prst="rect">
            <a:avLst/>
          </a:prstGeom>
          <a:noFill/>
          <a:ln w="12700">
            <a:noFill/>
            <a:miter lim="800000"/>
            <a:headEnd/>
            <a:tailEnd/>
          </a:ln>
        </p:spPr>
        <p:txBody>
          <a:bodyPr lIns="90488" tIns="44450" rIns="90488" bIns="44450" anchor="b"/>
          <a:lstStyle/>
          <a:p>
            <a:pPr>
              <a:lnSpc>
                <a:spcPct val="120000"/>
              </a:lnSpc>
              <a:spcBef>
                <a:spcPct val="35000"/>
              </a:spcBef>
              <a:spcAft>
                <a:spcPct val="40000"/>
              </a:spcAft>
              <a:defRPr/>
            </a:pPr>
            <a:r>
              <a:rPr lang="en-US" sz="3600" b="1" dirty="0">
                <a:solidFill>
                  <a:schemeClr val="tx2">
                    <a:lumMod val="50000"/>
                  </a:schemeClr>
                </a:solidFill>
                <a:latin typeface="Comic Sans MS" pitchFamily="66" charset="0"/>
              </a:rPr>
              <a:t>3</a:t>
            </a:r>
            <a:r>
              <a:rPr lang="en-US" sz="4000" b="1" dirty="0">
                <a:solidFill>
                  <a:schemeClr val="tx2">
                    <a:lumMod val="50000"/>
                  </a:schemeClr>
                </a:solidFill>
                <a:latin typeface="Comic Sans MS" pitchFamily="66" charset="0"/>
              </a:rPr>
              <a:t>.</a:t>
            </a:r>
            <a:r>
              <a:rPr lang="en-US" sz="4400" b="1" dirty="0">
                <a:solidFill>
                  <a:schemeClr val="tx2">
                    <a:lumMod val="50000"/>
                  </a:schemeClr>
                </a:solidFill>
                <a:latin typeface="Comic Sans MS" pitchFamily="66" charset="0"/>
              </a:rPr>
              <a:t>  Invent mutual gain options</a:t>
            </a:r>
            <a:r>
              <a:rPr lang="en-US" sz="3600" b="1" dirty="0">
                <a:solidFill>
                  <a:srgbClr val="1C9903"/>
                </a:solidFill>
              </a:rPr>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ext Box 2"/>
          <p:cNvSpPr txBox="1">
            <a:spLocks noChangeArrowheads="1"/>
          </p:cNvSpPr>
          <p:nvPr/>
        </p:nvSpPr>
        <p:spPr bwMode="auto">
          <a:xfrm>
            <a:off x="381000" y="1752600"/>
            <a:ext cx="8458200" cy="4006850"/>
          </a:xfrm>
          <a:prstGeom prst="rect">
            <a:avLst/>
          </a:prstGeom>
          <a:noFill/>
          <a:ln w="12700">
            <a:noFill/>
            <a:miter lim="800000"/>
            <a:headEnd/>
            <a:tailEnd/>
          </a:ln>
        </p:spPr>
        <p:txBody>
          <a:bodyPr>
            <a:spAutoFit/>
          </a:bodyPr>
          <a:lstStyle/>
          <a:p>
            <a:pPr marL="571500" indent="-571500">
              <a:spcBef>
                <a:spcPct val="50000"/>
              </a:spcBef>
              <a:spcAft>
                <a:spcPct val="50000"/>
              </a:spcAft>
              <a:buFont typeface="Wingdings" pitchFamily="2" charset="2"/>
              <a:buAutoNum type="arabicPeriod"/>
            </a:pPr>
            <a:r>
              <a:rPr lang="en-US" sz="3200">
                <a:latin typeface="Comic Sans MS" pitchFamily="66" charset="0"/>
                <a:cs typeface="Arial" charset="0"/>
              </a:rPr>
              <a:t>If there are any non-negotiable issues, clearly state them up front</a:t>
            </a:r>
          </a:p>
          <a:p>
            <a:pPr marL="571500" indent="-571500">
              <a:spcBef>
                <a:spcPct val="50000"/>
              </a:spcBef>
              <a:spcAft>
                <a:spcPct val="50000"/>
              </a:spcAft>
              <a:buFont typeface="Wingdings" pitchFamily="2" charset="2"/>
              <a:buAutoNum type="arabicPeriod"/>
            </a:pPr>
            <a:r>
              <a:rPr lang="en-US" sz="3200">
                <a:latin typeface="Comic Sans MS" pitchFamily="66" charset="0"/>
                <a:cs typeface="Arial" charset="0"/>
              </a:rPr>
              <a:t>Consider the impact of the negotiation process on both:</a:t>
            </a:r>
          </a:p>
          <a:p>
            <a:pPr marL="1143000" lvl="1" indent="-457200">
              <a:spcBef>
                <a:spcPct val="15000"/>
              </a:spcBef>
              <a:spcAft>
                <a:spcPct val="15000"/>
              </a:spcAft>
              <a:buFont typeface="Wingdings" pitchFamily="2" charset="2"/>
              <a:buChar char="§"/>
            </a:pPr>
            <a:r>
              <a:rPr lang="en-US" sz="3200">
                <a:latin typeface="Comic Sans MS" pitchFamily="66" charset="0"/>
                <a:cs typeface="Arial" charset="0"/>
              </a:rPr>
              <a:t>Relationship with other party</a:t>
            </a:r>
          </a:p>
          <a:p>
            <a:pPr marL="1143000" lvl="1" indent="-457200">
              <a:spcBef>
                <a:spcPct val="15000"/>
              </a:spcBef>
              <a:spcAft>
                <a:spcPct val="15000"/>
              </a:spcAft>
              <a:buFont typeface="Wingdings" pitchFamily="2" charset="2"/>
              <a:buChar char="§"/>
            </a:pPr>
            <a:r>
              <a:rPr lang="en-US" sz="3200">
                <a:latin typeface="Comic Sans MS" pitchFamily="66" charset="0"/>
                <a:cs typeface="Arial" charset="0"/>
              </a:rPr>
              <a:t>Next negotiation</a:t>
            </a:r>
          </a:p>
        </p:txBody>
      </p:sp>
      <p:sp>
        <p:nvSpPr>
          <p:cNvPr id="98307" name="Rectangle 3"/>
          <p:cNvSpPr>
            <a:spLocks noChangeArrowheads="1"/>
          </p:cNvSpPr>
          <p:nvPr/>
        </p:nvSpPr>
        <p:spPr bwMode="auto">
          <a:xfrm>
            <a:off x="1143000" y="381000"/>
            <a:ext cx="8686800" cy="609600"/>
          </a:xfrm>
          <a:prstGeom prst="rect">
            <a:avLst/>
          </a:prstGeom>
          <a:noFill/>
          <a:ln w="12700">
            <a:noFill/>
            <a:miter lim="800000"/>
            <a:headEnd/>
            <a:tailEnd/>
          </a:ln>
        </p:spPr>
        <p:txBody>
          <a:bodyPr lIns="90488" tIns="44450" rIns="90488" bIns="44450" anchor="b"/>
          <a:lstStyle/>
          <a:p>
            <a:pPr marL="571500" indent="-571500">
              <a:lnSpc>
                <a:spcPct val="120000"/>
              </a:lnSpc>
              <a:spcBef>
                <a:spcPct val="35000"/>
              </a:spcBef>
              <a:spcAft>
                <a:spcPct val="40000"/>
              </a:spcAft>
              <a:defRPr/>
            </a:pPr>
            <a:r>
              <a:rPr lang="en-US" sz="4400" b="1" dirty="0">
                <a:solidFill>
                  <a:schemeClr val="tx2">
                    <a:lumMod val="50000"/>
                  </a:schemeClr>
                </a:solidFill>
                <a:latin typeface="Comic Sans MS" pitchFamily="66" charset="0"/>
              </a:rPr>
              <a:t>Other I</a:t>
            </a:r>
            <a:r>
              <a:rPr lang="en-US" sz="4400" b="1" dirty="0" smtClean="0">
                <a:solidFill>
                  <a:schemeClr val="tx2">
                    <a:lumMod val="50000"/>
                  </a:schemeClr>
                </a:solidFill>
                <a:latin typeface="Comic Sans MS" pitchFamily="66" charset="0"/>
              </a:rPr>
              <a:t>mportant </a:t>
            </a:r>
            <a:r>
              <a:rPr lang="en-US" sz="4400" b="1" dirty="0">
                <a:solidFill>
                  <a:schemeClr val="tx2">
                    <a:lumMod val="50000"/>
                  </a:schemeClr>
                </a:solidFill>
                <a:latin typeface="Comic Sans MS" pitchFamily="66" charset="0"/>
              </a:rPr>
              <a:t>I</a:t>
            </a:r>
            <a:r>
              <a:rPr lang="en-US" sz="4400" b="1" dirty="0" smtClean="0">
                <a:solidFill>
                  <a:schemeClr val="tx2">
                    <a:lumMod val="50000"/>
                  </a:schemeClr>
                </a:solidFill>
                <a:latin typeface="Comic Sans MS" pitchFamily="66" charset="0"/>
              </a:rPr>
              <a:t>ssues</a:t>
            </a:r>
            <a:endParaRPr lang="en-US" sz="4400" b="1" dirty="0">
              <a:solidFill>
                <a:schemeClr val="tx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35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520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52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5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2"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457200"/>
            <a:ext cx="7848600" cy="1752600"/>
          </a:xfrm>
          <a:solidFill>
            <a:schemeClr val="accent1">
              <a:lumMod val="50000"/>
            </a:schemeClr>
          </a:solidFill>
          <a:ln w="57150">
            <a:solidFill>
              <a:schemeClr val="tx1"/>
            </a:solidFill>
          </a:ln>
          <a:effectLst>
            <a:glow rad="228600">
              <a:schemeClr val="accent4">
                <a:satMod val="175000"/>
                <a:alpha val="40000"/>
              </a:schemeClr>
            </a:glow>
          </a:effectLst>
        </p:spPr>
        <p:txBody>
          <a:bodyPr/>
          <a:lstStyle/>
          <a:p>
            <a:pPr algn="ctr">
              <a:defRPr/>
            </a:pPr>
            <a:r>
              <a:rPr lang="en-US" sz="4800" b="1" dirty="0" smtClean="0">
                <a:solidFill>
                  <a:srgbClr val="FFFFFF"/>
                </a:solidFill>
                <a:latin typeface="Comic Sans MS" pitchFamily="66" charset="0"/>
              </a:rPr>
              <a:t>“</a:t>
            </a:r>
            <a:r>
              <a:rPr lang="en-US" sz="4800" b="1" dirty="0" err="1" smtClean="0">
                <a:solidFill>
                  <a:srgbClr val="FFFFFF"/>
                </a:solidFill>
                <a:latin typeface="Comic Sans MS" pitchFamily="66" charset="0"/>
              </a:rPr>
              <a:t>Numquam</a:t>
            </a:r>
            <a:r>
              <a:rPr lang="en-US" sz="4800" b="1" dirty="0" smtClean="0">
                <a:solidFill>
                  <a:srgbClr val="FFFFFF"/>
                </a:solidFill>
                <a:latin typeface="Comic Sans MS" pitchFamily="66" charset="0"/>
              </a:rPr>
              <a:t> </a:t>
            </a:r>
            <a:r>
              <a:rPr lang="en-US" sz="4800" b="1" dirty="0" err="1" smtClean="0">
                <a:solidFill>
                  <a:srgbClr val="FFFFFF"/>
                </a:solidFill>
                <a:latin typeface="Comic Sans MS" pitchFamily="66" charset="0"/>
              </a:rPr>
              <a:t>Incertus</a:t>
            </a:r>
            <a:r>
              <a:rPr lang="en-US" sz="4800" b="1" dirty="0" smtClean="0">
                <a:solidFill>
                  <a:srgbClr val="FFFFFF"/>
                </a:solidFill>
                <a:latin typeface="Comic Sans MS" pitchFamily="66" charset="0"/>
              </a:rPr>
              <a:t>, </a:t>
            </a:r>
            <a:r>
              <a:rPr lang="en-US" sz="4800" b="1" dirty="0" err="1" smtClean="0">
                <a:solidFill>
                  <a:srgbClr val="FFFFFF"/>
                </a:solidFill>
                <a:latin typeface="Comic Sans MS" pitchFamily="66" charset="0"/>
              </a:rPr>
              <a:t>Semper</a:t>
            </a:r>
            <a:r>
              <a:rPr lang="en-US" sz="4800" b="1" dirty="0" smtClean="0">
                <a:solidFill>
                  <a:srgbClr val="FFFFFF"/>
                </a:solidFill>
                <a:latin typeface="Comic Sans MS" pitchFamily="66" charset="0"/>
              </a:rPr>
              <a:t> </a:t>
            </a:r>
            <a:r>
              <a:rPr lang="en-US" sz="4800" b="1" dirty="0" err="1" smtClean="0">
                <a:solidFill>
                  <a:srgbClr val="FFFFFF"/>
                </a:solidFill>
                <a:latin typeface="Comic Sans MS" pitchFamily="66" charset="0"/>
              </a:rPr>
              <a:t>Apertus</a:t>
            </a:r>
            <a:r>
              <a:rPr lang="en-US" sz="4800" b="1" dirty="0" smtClean="0">
                <a:solidFill>
                  <a:srgbClr val="FFFFFF"/>
                </a:solidFill>
                <a:latin typeface="Comic Sans MS" pitchFamily="66" charset="0"/>
              </a:rPr>
              <a:t>!”</a:t>
            </a:r>
          </a:p>
        </p:txBody>
      </p:sp>
      <p:sp>
        <p:nvSpPr>
          <p:cNvPr id="531459" name="Rectangle 3"/>
          <p:cNvSpPr>
            <a:spLocks noGrp="1" noChangeArrowheads="1"/>
          </p:cNvSpPr>
          <p:nvPr>
            <p:ph type="body" idx="1"/>
          </p:nvPr>
        </p:nvSpPr>
        <p:spPr>
          <a:xfrm>
            <a:off x="0" y="2514600"/>
            <a:ext cx="9144000" cy="1066800"/>
          </a:xfrm>
        </p:spPr>
        <p:txBody>
          <a:bodyPr/>
          <a:lstStyle/>
          <a:p>
            <a:pPr algn="ctr">
              <a:buFont typeface="Wingdings" pitchFamily="2" charset="2"/>
              <a:buNone/>
            </a:pPr>
            <a:r>
              <a:rPr lang="en-US" sz="3600" dirty="0" smtClean="0">
                <a:solidFill>
                  <a:schemeClr val="tx2">
                    <a:lumMod val="50000"/>
                  </a:schemeClr>
                </a:solidFill>
                <a:latin typeface="Comic Sans MS" pitchFamily="66" charset="0"/>
                <a:cs typeface="Arial" charset="0"/>
              </a:rPr>
              <a:t>(”Never uncertain, always open!”)</a:t>
            </a:r>
          </a:p>
        </p:txBody>
      </p:sp>
      <p:sp>
        <p:nvSpPr>
          <p:cNvPr id="531460" name="Text Box 4"/>
          <p:cNvSpPr txBox="1">
            <a:spLocks noChangeArrowheads="1"/>
          </p:cNvSpPr>
          <p:nvPr/>
        </p:nvSpPr>
        <p:spPr bwMode="auto">
          <a:xfrm>
            <a:off x="609600" y="3352800"/>
            <a:ext cx="8001000" cy="830997"/>
          </a:xfrm>
          <a:prstGeom prst="rect">
            <a:avLst/>
          </a:prstGeom>
          <a:noFill/>
          <a:ln w="9525">
            <a:noFill/>
            <a:miter lim="800000"/>
            <a:headEnd/>
            <a:tailEnd/>
          </a:ln>
        </p:spPr>
        <p:txBody>
          <a:bodyPr>
            <a:spAutoFit/>
          </a:bodyPr>
          <a:lstStyle/>
          <a:p>
            <a:pPr algn="ctr" eaLnBrk="1" hangingPunct="1">
              <a:spcBef>
                <a:spcPts val="0"/>
              </a:spcBef>
              <a:defRPr/>
            </a:pPr>
            <a:r>
              <a:rPr lang="en-US" sz="2400" b="1" dirty="0" smtClean="0">
                <a:solidFill>
                  <a:schemeClr val="accent1">
                    <a:lumMod val="50000"/>
                  </a:schemeClr>
                </a:solidFill>
                <a:latin typeface="Comic Sans MS" pitchFamily="66" charset="0"/>
              </a:rPr>
              <a:t>Found over </a:t>
            </a:r>
            <a:r>
              <a:rPr lang="en-US" sz="2400" b="1" dirty="0">
                <a:solidFill>
                  <a:schemeClr val="accent1">
                    <a:lumMod val="50000"/>
                  </a:schemeClr>
                </a:solidFill>
                <a:latin typeface="Comic Sans MS" pitchFamily="66" charset="0"/>
              </a:rPr>
              <a:t>an entryway to a fraternity bar in </a:t>
            </a:r>
            <a:r>
              <a:rPr lang="en-US" sz="2400" b="1" dirty="0" err="1">
                <a:solidFill>
                  <a:schemeClr val="accent1">
                    <a:lumMod val="50000"/>
                  </a:schemeClr>
                </a:solidFill>
                <a:latin typeface="Comic Sans MS" pitchFamily="66" charset="0"/>
              </a:rPr>
              <a:t>Heidelburg</a:t>
            </a:r>
            <a:r>
              <a:rPr lang="en-US" sz="2400" b="1" dirty="0">
                <a:solidFill>
                  <a:schemeClr val="accent1">
                    <a:lumMod val="50000"/>
                  </a:schemeClr>
                </a:solidFill>
                <a:latin typeface="Comic Sans MS" pitchFamily="66" charset="0"/>
              </a:rPr>
              <a:t>, </a:t>
            </a:r>
            <a:r>
              <a:rPr lang="en-US" sz="2400" b="1" dirty="0" smtClean="0">
                <a:solidFill>
                  <a:schemeClr val="accent1">
                    <a:lumMod val="50000"/>
                  </a:schemeClr>
                </a:solidFill>
                <a:latin typeface="Comic Sans MS" pitchFamily="66" charset="0"/>
              </a:rPr>
              <a:t>Germany circa </a:t>
            </a:r>
            <a:r>
              <a:rPr lang="en-US" sz="2400" b="1" dirty="0">
                <a:solidFill>
                  <a:schemeClr val="accent1">
                    <a:lumMod val="50000"/>
                  </a:schemeClr>
                </a:solidFill>
                <a:latin typeface="Comic Sans MS" pitchFamily="66" charset="0"/>
              </a:rPr>
              <a:t>15</a:t>
            </a:r>
            <a:r>
              <a:rPr lang="en-US" sz="2400" b="1" baseline="30000" dirty="0">
                <a:solidFill>
                  <a:schemeClr val="accent1">
                    <a:lumMod val="50000"/>
                  </a:schemeClr>
                </a:solidFill>
                <a:latin typeface="Comic Sans MS" pitchFamily="66" charset="0"/>
              </a:rPr>
              <a:t>th</a:t>
            </a:r>
            <a:r>
              <a:rPr lang="en-US" sz="2400" b="1" dirty="0">
                <a:solidFill>
                  <a:schemeClr val="accent1">
                    <a:lumMod val="50000"/>
                  </a:schemeClr>
                </a:solidFill>
                <a:latin typeface="Comic Sans MS" pitchFamily="66" charset="0"/>
              </a:rPr>
              <a:t> Century.</a:t>
            </a:r>
            <a:r>
              <a:rPr lang="en-US" sz="2000" b="1" dirty="0">
                <a:solidFill>
                  <a:schemeClr val="accent1">
                    <a:lumMod val="50000"/>
                  </a:schemeClr>
                </a:solidFill>
                <a:latin typeface="Comic Sans MS" pitchFamily="66" charset="0"/>
              </a:rPr>
              <a:t>  </a:t>
            </a:r>
          </a:p>
        </p:txBody>
      </p:sp>
      <p:sp>
        <p:nvSpPr>
          <p:cNvPr id="531461" name="AutoShape 5"/>
          <p:cNvSpPr>
            <a:spLocks noChangeArrowheads="1"/>
          </p:cNvSpPr>
          <p:nvPr/>
        </p:nvSpPr>
        <p:spPr bwMode="auto">
          <a:xfrm>
            <a:off x="838200" y="4648200"/>
            <a:ext cx="7391400" cy="1524000"/>
          </a:xfrm>
          <a:prstGeom prst="horizontalScroll">
            <a:avLst>
              <a:gd name="adj" fmla="val 12500"/>
            </a:avLst>
          </a:prstGeom>
          <a:solidFill>
            <a:schemeClr val="tx2">
              <a:lumMod val="40000"/>
              <a:lumOff val="60000"/>
            </a:schemeClr>
          </a:solidFill>
          <a:ln w="9525">
            <a:solidFill>
              <a:schemeClr val="tx1"/>
            </a:solidFill>
            <a:round/>
            <a:headEnd/>
            <a:tailEnd/>
          </a:ln>
          <a:scene3d>
            <a:camera prst="isometricOffAxis1Right"/>
            <a:lightRig rig="threePt" dir="t"/>
          </a:scene3d>
        </p:spPr>
        <p:txBody>
          <a:bodyPr wrap="none" anchor="ctr"/>
          <a:lstStyle/>
          <a:p>
            <a:pPr algn="ctr" eaLnBrk="1" hangingPunct="1"/>
            <a:r>
              <a:rPr lang="en-US" sz="3200" b="1" dirty="0">
                <a:solidFill>
                  <a:schemeClr val="tx1">
                    <a:lumMod val="95000"/>
                    <a:lumOff val="5000"/>
                  </a:schemeClr>
                </a:solidFill>
                <a:latin typeface="Comic Sans MS" pitchFamily="66" charset="0"/>
              </a:rPr>
              <a:t>A pretty good maxim for </a:t>
            </a:r>
            <a:endParaRPr lang="en-US" sz="3200" b="1" dirty="0" smtClean="0">
              <a:solidFill>
                <a:schemeClr val="tx1">
                  <a:lumMod val="95000"/>
                  <a:lumOff val="5000"/>
                </a:schemeClr>
              </a:solidFill>
              <a:latin typeface="Comic Sans MS" pitchFamily="66" charset="0"/>
            </a:endParaRPr>
          </a:p>
          <a:p>
            <a:pPr algn="ctr" eaLnBrk="1" hangingPunct="1"/>
            <a:r>
              <a:rPr lang="en-US" sz="3200" b="1" dirty="0" smtClean="0">
                <a:solidFill>
                  <a:schemeClr val="tx1">
                    <a:lumMod val="95000"/>
                    <a:lumOff val="5000"/>
                  </a:schemeClr>
                </a:solidFill>
                <a:latin typeface="Comic Sans MS" pitchFamily="66" charset="0"/>
              </a:rPr>
              <a:t>any manager!</a:t>
            </a:r>
            <a:endParaRPr lang="en-US" sz="3200" b="1" dirty="0">
              <a:solidFill>
                <a:schemeClr val="tx1">
                  <a:lumMod val="95000"/>
                  <a:lumOff val="5000"/>
                </a:schemeClr>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0" y="304800"/>
            <a:ext cx="9144000" cy="4616450"/>
          </a:xfrm>
          <a:prstGeom prst="rect">
            <a:avLst/>
          </a:prstGeom>
          <a:noFill/>
          <a:ln w="12700">
            <a:noFill/>
            <a:miter lim="800000"/>
            <a:headEnd/>
            <a:tailEnd/>
          </a:ln>
        </p:spPr>
        <p:txBody>
          <a:bodyPr lIns="91433" tIns="45716" rIns="91433" bIns="45716">
            <a:spAutoFit/>
          </a:bodyPr>
          <a:lstStyle/>
          <a:p>
            <a:pPr algn="ctr">
              <a:spcBef>
                <a:spcPct val="50000"/>
              </a:spcBef>
              <a:defRPr/>
            </a:pPr>
            <a:r>
              <a:rPr lang="en-US" sz="4800" b="1" dirty="0">
                <a:solidFill>
                  <a:schemeClr val="tx2">
                    <a:lumMod val="50000"/>
                  </a:schemeClr>
                </a:solidFill>
                <a:latin typeface="Comic Sans MS" pitchFamily="66" charset="0"/>
                <a:cs typeface="Arial" charset="0"/>
              </a:rPr>
              <a:t>Relationships are Two-Way </a:t>
            </a:r>
            <a:r>
              <a:rPr lang="en-US" sz="4800" b="1" dirty="0" smtClean="0">
                <a:solidFill>
                  <a:schemeClr val="tx2">
                    <a:lumMod val="50000"/>
                  </a:schemeClr>
                </a:solidFill>
                <a:latin typeface="Comic Sans MS" pitchFamily="66" charset="0"/>
                <a:cs typeface="Arial" charset="0"/>
              </a:rPr>
              <a:t>Streets: Now the Employee! </a:t>
            </a:r>
            <a:endParaRPr lang="en-US" sz="4800" b="1" dirty="0">
              <a:solidFill>
                <a:schemeClr val="tx2">
                  <a:lumMod val="50000"/>
                </a:schemeClr>
              </a:solidFill>
              <a:latin typeface="Comic Sans MS" pitchFamily="66" charset="0"/>
              <a:cs typeface="Arial" charset="0"/>
            </a:endParaRPr>
          </a:p>
          <a:p>
            <a:pPr algn="ctr">
              <a:spcBef>
                <a:spcPct val="50000"/>
              </a:spcBef>
              <a:defRPr/>
            </a:pPr>
            <a:r>
              <a:rPr lang="en-US" sz="4400" dirty="0">
                <a:latin typeface="Comic Sans MS" pitchFamily="66" charset="0"/>
                <a:cs typeface="Arial" charset="0"/>
              </a:rPr>
              <a:t>Each party (employee and supervisor) contributes to the success or failure of the relationship. </a:t>
            </a:r>
            <a:endParaRPr lang="en-US" sz="4400" b="1" dirty="0">
              <a:solidFill>
                <a:srgbClr val="FF0000"/>
              </a:solidFill>
              <a:latin typeface="Comic Sans MS" pitchFamily="66" charset="0"/>
              <a:cs typeface="Arial" charset="0"/>
            </a:endParaRPr>
          </a:p>
        </p:txBody>
      </p:sp>
      <p:sp>
        <p:nvSpPr>
          <p:cNvPr id="3" name="Rounded Rectangle 2"/>
          <p:cNvSpPr/>
          <p:nvPr/>
        </p:nvSpPr>
        <p:spPr bwMode="auto">
          <a:xfrm>
            <a:off x="381000" y="5029200"/>
            <a:ext cx="8458200" cy="1524000"/>
          </a:xfrm>
          <a:prstGeom prst="round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200" dirty="0" smtClean="0">
                <a:solidFill>
                  <a:srgbClr val="FFFFFF"/>
                </a:solidFill>
                <a:latin typeface="Comic Sans MS" pitchFamily="66" charset="0"/>
              </a:rPr>
              <a:t>Yes, you can manage your boss (actually, what you are managing is the relationship)</a:t>
            </a:r>
            <a:endParaRPr kumimoji="0" lang="en-US" sz="3200" b="0" i="0" u="none" strike="noStrike" cap="none" normalizeH="0" baseline="0" dirty="0" smtClean="0">
              <a:ln>
                <a:noFill/>
              </a:ln>
              <a:solidFill>
                <a:srgbClr val="FFFFFF"/>
              </a:solidFill>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type="body" idx="1"/>
          </p:nvPr>
        </p:nvSpPr>
        <p:spPr>
          <a:xfrm>
            <a:off x="0" y="152400"/>
            <a:ext cx="8991600" cy="1524000"/>
          </a:xfrm>
        </p:spPr>
        <p:txBody>
          <a:bodyPr/>
          <a:lstStyle/>
          <a:p>
            <a:pPr algn="ctr">
              <a:buClrTx/>
              <a:buFont typeface="Wingdings" pitchFamily="2" charset="2"/>
              <a:buNone/>
            </a:pPr>
            <a:r>
              <a:rPr lang="en-US" b="1" dirty="0" smtClean="0">
                <a:solidFill>
                  <a:schemeClr val="tx2">
                    <a:lumMod val="50000"/>
                  </a:schemeClr>
                </a:solidFill>
                <a:latin typeface="Comic Sans MS" pitchFamily="66" charset="0"/>
                <a:cs typeface="Arial" charset="0"/>
              </a:rPr>
              <a:t>  </a:t>
            </a:r>
            <a:r>
              <a:rPr lang="en-US" sz="4000" dirty="0" smtClean="0">
                <a:solidFill>
                  <a:schemeClr val="tx2">
                    <a:lumMod val="50000"/>
                  </a:schemeClr>
                </a:solidFill>
                <a:latin typeface="Comic Sans MS" pitchFamily="66" charset="0"/>
                <a:cs typeface="Arial" charset="0"/>
              </a:rPr>
              <a:t>Remember, </a:t>
            </a:r>
            <a:r>
              <a:rPr lang="en-US" sz="4000" dirty="0">
                <a:solidFill>
                  <a:schemeClr val="tx2">
                    <a:lumMod val="50000"/>
                  </a:schemeClr>
                </a:solidFill>
                <a:latin typeface="Comic Sans MS" pitchFamily="66" charset="0"/>
                <a:cs typeface="Arial" charset="0"/>
              </a:rPr>
              <a:t>i</a:t>
            </a:r>
            <a:r>
              <a:rPr lang="en-US" sz="4000" dirty="0" smtClean="0">
                <a:solidFill>
                  <a:schemeClr val="tx2">
                    <a:lumMod val="50000"/>
                  </a:schemeClr>
                </a:solidFill>
                <a:latin typeface="Comic Sans MS" pitchFamily="66" charset="0"/>
                <a:cs typeface="Arial" charset="0"/>
              </a:rPr>
              <a:t>n both scientific and </a:t>
            </a:r>
            <a:r>
              <a:rPr lang="en-US" sz="4000" dirty="0">
                <a:solidFill>
                  <a:schemeClr val="tx2">
                    <a:lumMod val="50000"/>
                  </a:schemeClr>
                </a:solidFill>
                <a:latin typeface="Comic Sans MS" pitchFamily="66" charset="0"/>
                <a:cs typeface="Arial" charset="0"/>
              </a:rPr>
              <a:t>a</a:t>
            </a:r>
            <a:r>
              <a:rPr lang="en-US" sz="4000" dirty="0" smtClean="0">
                <a:solidFill>
                  <a:schemeClr val="tx2">
                    <a:lumMod val="50000"/>
                  </a:schemeClr>
                </a:solidFill>
                <a:latin typeface="Comic Sans MS" pitchFamily="66" charset="0"/>
                <a:cs typeface="Arial" charset="0"/>
              </a:rPr>
              <a:t>cademic </a:t>
            </a:r>
            <a:r>
              <a:rPr lang="en-US" sz="4000" dirty="0">
                <a:solidFill>
                  <a:schemeClr val="tx2">
                    <a:lumMod val="50000"/>
                  </a:schemeClr>
                </a:solidFill>
                <a:latin typeface="Comic Sans MS" pitchFamily="66" charset="0"/>
                <a:cs typeface="Arial" charset="0"/>
              </a:rPr>
              <a:t>e</a:t>
            </a:r>
            <a:r>
              <a:rPr lang="en-US" sz="4000" dirty="0" smtClean="0">
                <a:solidFill>
                  <a:schemeClr val="tx2">
                    <a:lumMod val="50000"/>
                  </a:schemeClr>
                </a:solidFill>
                <a:latin typeface="Comic Sans MS" pitchFamily="66" charset="0"/>
                <a:cs typeface="Arial" charset="0"/>
              </a:rPr>
              <a:t>nvironments, most </a:t>
            </a:r>
            <a:r>
              <a:rPr lang="en-US" sz="4000" dirty="0">
                <a:solidFill>
                  <a:schemeClr val="tx2">
                    <a:lumMod val="50000"/>
                  </a:schemeClr>
                </a:solidFill>
                <a:latin typeface="Comic Sans MS" pitchFamily="66" charset="0"/>
                <a:cs typeface="Arial" charset="0"/>
              </a:rPr>
              <a:t>b</a:t>
            </a:r>
            <a:r>
              <a:rPr lang="en-US" sz="4000" dirty="0" smtClean="0">
                <a:solidFill>
                  <a:schemeClr val="tx2">
                    <a:lumMod val="50000"/>
                  </a:schemeClr>
                </a:solidFill>
                <a:latin typeface="Comic Sans MS" pitchFamily="66" charset="0"/>
                <a:cs typeface="Arial" charset="0"/>
              </a:rPr>
              <a:t>osses </a:t>
            </a:r>
            <a:r>
              <a:rPr lang="en-US" sz="4000" dirty="0">
                <a:solidFill>
                  <a:schemeClr val="tx2">
                    <a:lumMod val="50000"/>
                  </a:schemeClr>
                </a:solidFill>
                <a:latin typeface="Comic Sans MS" pitchFamily="66" charset="0"/>
                <a:cs typeface="Arial" charset="0"/>
              </a:rPr>
              <a:t>w</a:t>
            </a:r>
            <a:r>
              <a:rPr lang="en-US" sz="4000" dirty="0" smtClean="0">
                <a:solidFill>
                  <a:schemeClr val="tx2">
                    <a:lumMod val="50000"/>
                  </a:schemeClr>
                </a:solidFill>
                <a:latin typeface="Comic Sans MS" pitchFamily="66" charset="0"/>
                <a:cs typeface="Arial" charset="0"/>
              </a:rPr>
              <a:t>ere:</a:t>
            </a:r>
          </a:p>
          <a:p>
            <a:pPr algn="ctr">
              <a:buClrTx/>
              <a:buFont typeface="Wingdings" pitchFamily="2" charset="2"/>
              <a:buNone/>
            </a:pPr>
            <a:endParaRPr lang="en-US" sz="2000" dirty="0" smtClean="0">
              <a:solidFill>
                <a:schemeClr val="tx2">
                  <a:lumMod val="50000"/>
                </a:schemeClr>
              </a:solidFill>
              <a:latin typeface="Comic Sans MS" pitchFamily="66" charset="0"/>
              <a:cs typeface="Arial" charset="0"/>
            </a:endParaRPr>
          </a:p>
          <a:p>
            <a:pPr lvl="1">
              <a:buClrTx/>
              <a:buFont typeface="Wingdings" pitchFamily="2" charset="2"/>
              <a:buChar char="§"/>
            </a:pPr>
            <a:r>
              <a:rPr lang="en-US" sz="3200" dirty="0" smtClean="0">
                <a:latin typeface="Comic Sans MS" pitchFamily="66" charset="0"/>
                <a:cs typeface="Arial" charset="0"/>
              </a:rPr>
              <a:t>Promoted from technical positions and have little if any management or supervisory training</a:t>
            </a:r>
          </a:p>
        </p:txBody>
      </p:sp>
      <p:sp>
        <p:nvSpPr>
          <p:cNvPr id="515076" name="Rectangle 4"/>
          <p:cNvSpPr>
            <a:spLocks noChangeArrowheads="1"/>
          </p:cNvSpPr>
          <p:nvPr/>
        </p:nvSpPr>
        <p:spPr bwMode="auto">
          <a:xfrm>
            <a:off x="76200" y="3962400"/>
            <a:ext cx="9067800" cy="2133600"/>
          </a:xfrm>
          <a:prstGeom prst="rect">
            <a:avLst/>
          </a:prstGeom>
          <a:noFill/>
          <a:ln w="12700">
            <a:noFill/>
            <a:miter lim="800000"/>
            <a:headEnd/>
            <a:tailEnd/>
          </a:ln>
        </p:spPr>
        <p:txBody>
          <a:bodyPr lIns="90481" tIns="44446" rIns="90481" bIns="44446"/>
          <a:lstStyle/>
          <a:p>
            <a:pPr marL="742950" lvl="1" indent="-285750">
              <a:spcBef>
                <a:spcPct val="20000"/>
              </a:spcBef>
              <a:buSzPct val="75000"/>
              <a:buFont typeface="Wingdings" pitchFamily="2" charset="2"/>
              <a:buChar char="§"/>
            </a:pPr>
            <a:r>
              <a:rPr lang="en-US" sz="3200" dirty="0" smtClean="0">
                <a:latin typeface="Comic Sans MS" pitchFamily="66" charset="0"/>
                <a:cs typeface="Arial" charset="0"/>
              </a:rPr>
              <a:t>“People Skills” may not be their strong point</a:t>
            </a:r>
            <a:endParaRPr lang="en-US" sz="3200" dirty="0">
              <a:latin typeface="Comic Sans MS" pitchFamily="66" charset="0"/>
              <a:cs typeface="Arial" charset="0"/>
            </a:endParaRPr>
          </a:p>
          <a:p>
            <a:pPr marL="742950" lvl="1" indent="-285750">
              <a:spcBef>
                <a:spcPct val="20000"/>
              </a:spcBef>
              <a:buSzPct val="75000"/>
              <a:buFont typeface="Wingdings" pitchFamily="2" charset="2"/>
              <a:buChar char="§"/>
            </a:pPr>
            <a:r>
              <a:rPr lang="en-US" sz="3200" dirty="0">
                <a:latin typeface="Comic Sans MS" pitchFamily="66" charset="0"/>
                <a:cs typeface="Arial" charset="0"/>
              </a:rPr>
              <a:t>L</a:t>
            </a:r>
            <a:r>
              <a:rPr lang="en-US" sz="3200" dirty="0" smtClean="0">
                <a:latin typeface="Comic Sans MS" pitchFamily="66" charset="0"/>
                <a:cs typeface="Arial" charset="0"/>
              </a:rPr>
              <a:t>ikely have had few, if any </a:t>
            </a:r>
            <a:r>
              <a:rPr lang="en-US" sz="3200" dirty="0">
                <a:latin typeface="Comic Sans MS" pitchFamily="66" charset="0"/>
                <a:cs typeface="Arial" charset="0"/>
              </a:rPr>
              <a:t>good role models to follow</a:t>
            </a:r>
          </a:p>
          <a:p>
            <a:pPr marL="742950" lvl="1" indent="-285750">
              <a:spcBef>
                <a:spcPct val="20000"/>
              </a:spcBef>
              <a:buSzPct val="75000"/>
              <a:buFont typeface="Wingdings" pitchFamily="2" charset="2"/>
              <a:buChar char="§"/>
            </a:pPr>
            <a:r>
              <a:rPr lang="en-US" sz="3200" dirty="0">
                <a:latin typeface="Comic Sans MS" pitchFamily="66" charset="0"/>
                <a:cs typeface="Arial" charset="0"/>
              </a:rPr>
              <a:t>Rarely get feedback on how they are doing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5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507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507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5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33400" y="228600"/>
            <a:ext cx="7758113" cy="847725"/>
          </a:xfrm>
        </p:spPr>
        <p:txBody>
          <a:bodyPr/>
          <a:lstStyle/>
          <a:p>
            <a:pPr algn="ctr">
              <a:defRPr/>
            </a:pPr>
            <a:r>
              <a:rPr lang="en-US" b="1" dirty="0" smtClean="0">
                <a:solidFill>
                  <a:schemeClr val="tx2">
                    <a:lumMod val="50000"/>
                  </a:schemeClr>
                </a:solidFill>
                <a:latin typeface="Comic Sans MS" pitchFamily="66" charset="0"/>
              </a:rPr>
              <a:t>Common Complaints</a:t>
            </a:r>
            <a:endParaRPr lang="en-US" dirty="0" smtClean="0">
              <a:solidFill>
                <a:schemeClr val="tx2">
                  <a:lumMod val="50000"/>
                </a:schemeClr>
              </a:solidFill>
              <a:latin typeface="Comic Sans MS" pitchFamily="66" charset="0"/>
            </a:endParaRPr>
          </a:p>
        </p:txBody>
      </p:sp>
      <p:sp>
        <p:nvSpPr>
          <p:cNvPr id="517123" name="Rectangle 3"/>
          <p:cNvSpPr>
            <a:spLocks noGrp="1" noChangeArrowheads="1"/>
          </p:cNvSpPr>
          <p:nvPr>
            <p:ph type="body" idx="1"/>
          </p:nvPr>
        </p:nvSpPr>
        <p:spPr>
          <a:xfrm>
            <a:off x="76200" y="1066800"/>
            <a:ext cx="8610600" cy="1752600"/>
          </a:xfrm>
        </p:spPr>
        <p:txBody>
          <a:bodyPr/>
          <a:lstStyle/>
          <a:p>
            <a:pPr lvl="1" algn="ctr">
              <a:buClrTx/>
              <a:buNone/>
            </a:pPr>
            <a:r>
              <a:rPr lang="en-US" dirty="0" smtClean="0">
                <a:latin typeface="Comic Sans MS" pitchFamily="66" charset="0"/>
                <a:cs typeface="Arial" charset="0"/>
              </a:rPr>
              <a:t>Over-Managing (Micro managing)</a:t>
            </a:r>
          </a:p>
          <a:p>
            <a:pPr lvl="1" algn="ctr">
              <a:buClrTx/>
              <a:buNone/>
            </a:pPr>
            <a:r>
              <a:rPr lang="en-US" dirty="0" smtClean="0">
                <a:latin typeface="Comic Sans MS" pitchFamily="66" charset="0"/>
                <a:cs typeface="Arial" charset="0"/>
              </a:rPr>
              <a:t>Under-Managing (Giving too little direction)</a:t>
            </a:r>
          </a:p>
        </p:txBody>
      </p:sp>
      <p:sp>
        <p:nvSpPr>
          <p:cNvPr id="517124" name="Rectangle 4"/>
          <p:cNvSpPr>
            <a:spLocks noChangeArrowheads="1"/>
          </p:cNvSpPr>
          <p:nvPr/>
        </p:nvSpPr>
        <p:spPr bwMode="auto">
          <a:xfrm>
            <a:off x="381000" y="2438400"/>
            <a:ext cx="8382000" cy="1676400"/>
          </a:xfrm>
          <a:prstGeom prst="rect">
            <a:avLst/>
          </a:prstGeom>
          <a:noFill/>
          <a:ln w="12700">
            <a:noFill/>
            <a:miter lim="800000"/>
            <a:headEnd/>
            <a:tailEnd/>
          </a:ln>
        </p:spPr>
        <p:txBody>
          <a:bodyPr lIns="90481" tIns="44446" rIns="90481" bIns="44446"/>
          <a:lstStyle/>
          <a:p>
            <a:pPr indent="1588">
              <a:spcBef>
                <a:spcPct val="20000"/>
              </a:spcBef>
              <a:buClr>
                <a:schemeClr val="accent1"/>
              </a:buClr>
              <a:buSzPct val="75000"/>
              <a:buFont typeface="Wingdings" pitchFamily="2" charset="2"/>
              <a:buNone/>
              <a:defRPr/>
            </a:pPr>
            <a:r>
              <a:rPr lang="en-US" sz="3200" b="1" u="sng" dirty="0">
                <a:solidFill>
                  <a:schemeClr val="accent1">
                    <a:lumMod val="50000"/>
                  </a:schemeClr>
                </a:solidFill>
                <a:latin typeface="Comic Sans MS" pitchFamily="66" charset="0"/>
                <a:cs typeface="Arial" charset="0"/>
              </a:rPr>
              <a:t>My opinion</a:t>
            </a:r>
            <a:r>
              <a:rPr lang="en-US" sz="3200" b="1" dirty="0">
                <a:solidFill>
                  <a:schemeClr val="accent1">
                    <a:lumMod val="50000"/>
                  </a:schemeClr>
                </a:solidFill>
                <a:latin typeface="Comic Sans MS" pitchFamily="66" charset="0"/>
                <a:cs typeface="Arial" charset="0"/>
              </a:rPr>
              <a:t> </a:t>
            </a:r>
            <a:r>
              <a:rPr lang="en-US" sz="3200" b="1" dirty="0">
                <a:latin typeface="Comic Sans MS" pitchFamily="66" charset="0"/>
                <a:cs typeface="Arial" charset="0"/>
              </a:rPr>
              <a:t>-</a:t>
            </a:r>
            <a:r>
              <a:rPr lang="en-US" sz="3200" dirty="0">
                <a:latin typeface="Comic Sans MS" pitchFamily="66" charset="0"/>
                <a:cs typeface="Arial" charset="0"/>
              </a:rPr>
              <a:t> Most people (bosses and employees alike) want to do a good job and are usually committed to the organization and it’s goals!  But sometimes they just don’t know what to do!</a:t>
            </a:r>
          </a:p>
        </p:txBody>
      </p:sp>
      <p:sp>
        <p:nvSpPr>
          <p:cNvPr id="517125" name="Rectangle 5"/>
          <p:cNvSpPr>
            <a:spLocks noChangeArrowheads="1"/>
          </p:cNvSpPr>
          <p:nvPr/>
        </p:nvSpPr>
        <p:spPr bwMode="auto">
          <a:xfrm>
            <a:off x="533400" y="5105400"/>
            <a:ext cx="8153400" cy="1524000"/>
          </a:xfrm>
          <a:prstGeom prst="rect">
            <a:avLst/>
          </a:prstGeom>
          <a:solidFill>
            <a:schemeClr val="tx2">
              <a:lumMod val="50000"/>
            </a:schemeClr>
          </a:solidFill>
          <a:ln w="12700">
            <a:noFill/>
            <a:miter lim="800000"/>
            <a:headEnd/>
            <a:tailEnd/>
          </a:ln>
        </p:spPr>
        <p:txBody>
          <a:bodyPr lIns="90481" tIns="44446" rIns="90481" bIns="44446"/>
          <a:lstStyle/>
          <a:p>
            <a:pPr indent="1588" algn="ctr">
              <a:spcBef>
                <a:spcPct val="20000"/>
              </a:spcBef>
              <a:buClr>
                <a:schemeClr val="accent1"/>
              </a:buClr>
              <a:buSzPct val="75000"/>
              <a:buFont typeface="Wingdings" pitchFamily="2" charset="2"/>
              <a:buNone/>
              <a:defRPr/>
            </a:pPr>
            <a:r>
              <a:rPr lang="en-US" sz="3200" dirty="0">
                <a:solidFill>
                  <a:srgbClr val="FFFFFF"/>
                </a:solidFill>
                <a:latin typeface="Comic Sans MS" pitchFamily="66" charset="0"/>
                <a:cs typeface="Arial" charset="0"/>
              </a:rPr>
              <a:t>So, </a:t>
            </a:r>
            <a:r>
              <a:rPr lang="en-US" sz="3200" dirty="0" smtClean="0">
                <a:solidFill>
                  <a:srgbClr val="FFFFFF"/>
                </a:solidFill>
                <a:latin typeface="Comic Sans MS" pitchFamily="66" charset="0"/>
                <a:cs typeface="Arial" charset="0"/>
              </a:rPr>
              <a:t>what are some appropriate things you can do to positively manage </a:t>
            </a:r>
            <a:r>
              <a:rPr lang="en-US" sz="3200" dirty="0">
                <a:solidFill>
                  <a:srgbClr val="FFFFFF"/>
                </a:solidFill>
                <a:latin typeface="Comic Sans MS" pitchFamily="66" charset="0"/>
                <a:cs typeface="Arial" charset="0"/>
              </a:rPr>
              <a:t>the relationship with your boss?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7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7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p:bldP spid="517124" grpId="0"/>
      <p:bldP spid="5171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381000"/>
            <a:ext cx="9144000" cy="1143000"/>
          </a:xfrm>
        </p:spPr>
        <p:txBody>
          <a:bodyPr/>
          <a:lstStyle/>
          <a:p>
            <a:pPr marL="63500" indent="-63500" algn="ctr">
              <a:buClr>
                <a:schemeClr val="tx1"/>
              </a:buClr>
              <a:buFont typeface="Wingdings" pitchFamily="2" charset="2"/>
              <a:buNone/>
              <a:defRPr/>
            </a:pPr>
            <a:r>
              <a:rPr lang="en-US" sz="4400" b="1" dirty="0" smtClean="0">
                <a:solidFill>
                  <a:schemeClr val="tx2">
                    <a:lumMod val="50000"/>
                  </a:schemeClr>
                </a:solidFill>
                <a:latin typeface="Comic Sans MS" pitchFamily="66" charset="0"/>
              </a:rPr>
              <a:t>Special Case: Virtual Organizations</a:t>
            </a:r>
            <a:endParaRPr lang="en-US" sz="4400" dirty="0" smtClean="0">
              <a:solidFill>
                <a:schemeClr val="tx2">
                  <a:lumMod val="50000"/>
                </a:schemeClr>
              </a:solidFill>
              <a:latin typeface="Comic Sans MS" pitchFamily="66" charset="0"/>
            </a:endParaRPr>
          </a:p>
        </p:txBody>
      </p:sp>
      <p:sp>
        <p:nvSpPr>
          <p:cNvPr id="2" name="Rectangle 1"/>
          <p:cNvSpPr/>
          <p:nvPr/>
        </p:nvSpPr>
        <p:spPr>
          <a:xfrm>
            <a:off x="-12700" y="1828800"/>
            <a:ext cx="9156700" cy="4832092"/>
          </a:xfrm>
          <a:prstGeom prst="rect">
            <a:avLst/>
          </a:prstGeom>
        </p:spPr>
        <p:txBody>
          <a:bodyPr wrap="square">
            <a:spAutoFit/>
          </a:bodyPr>
          <a:lstStyle/>
          <a:p>
            <a:pPr marL="914400" lvl="1" indent="-533400">
              <a:spcBef>
                <a:spcPts val="0"/>
              </a:spcBef>
              <a:buClrTx/>
              <a:buFont typeface="Wingdings" pitchFamily="2" charset="2"/>
              <a:buChar char="§"/>
              <a:defRPr/>
            </a:pPr>
            <a:r>
              <a:rPr lang="en-US" sz="2800" dirty="0">
                <a:latin typeface="Comic Sans MS" pitchFamily="66" charset="0"/>
              </a:rPr>
              <a:t>Made possible through technology (computers, high-speed communications, internet)</a:t>
            </a:r>
          </a:p>
          <a:p>
            <a:pPr marL="914400" lvl="1" indent="-533400">
              <a:spcBef>
                <a:spcPts val="0"/>
              </a:spcBef>
              <a:buClrTx/>
              <a:buFont typeface="Wingdings" pitchFamily="2" charset="2"/>
              <a:buNone/>
              <a:defRPr/>
            </a:pPr>
            <a:endParaRPr lang="en-US" sz="2800" dirty="0">
              <a:latin typeface="Comic Sans MS" pitchFamily="66" charset="0"/>
            </a:endParaRPr>
          </a:p>
          <a:p>
            <a:pPr marL="914400" lvl="1" indent="-533400">
              <a:spcBef>
                <a:spcPts val="0"/>
              </a:spcBef>
              <a:buClrTx/>
              <a:buFont typeface="Wingdings" pitchFamily="2" charset="2"/>
              <a:buChar char="§"/>
              <a:defRPr/>
            </a:pPr>
            <a:r>
              <a:rPr lang="en-US" sz="2800" dirty="0">
                <a:latin typeface="Comic Sans MS" pitchFamily="66" charset="0"/>
              </a:rPr>
              <a:t>Decentralized and non-hierarchical</a:t>
            </a:r>
          </a:p>
          <a:p>
            <a:pPr marL="914400" lvl="1" indent="-533400">
              <a:spcBef>
                <a:spcPts val="0"/>
              </a:spcBef>
              <a:buClrTx/>
              <a:buFont typeface="Wingdings" pitchFamily="2" charset="2"/>
              <a:buNone/>
              <a:defRPr/>
            </a:pPr>
            <a:endParaRPr lang="en-US" sz="2800" dirty="0">
              <a:latin typeface="Comic Sans MS" pitchFamily="66" charset="0"/>
            </a:endParaRPr>
          </a:p>
          <a:p>
            <a:pPr marL="914400" lvl="1" indent="-533400">
              <a:spcBef>
                <a:spcPts val="0"/>
              </a:spcBef>
              <a:buClrTx/>
              <a:buFont typeface="Wingdings" pitchFamily="2" charset="2"/>
              <a:buChar char="§"/>
              <a:defRPr/>
            </a:pPr>
            <a:r>
              <a:rPr lang="en-US" sz="2800" dirty="0">
                <a:latin typeface="Comic Sans MS" pitchFamily="66" charset="0"/>
              </a:rPr>
              <a:t>Often transitory</a:t>
            </a:r>
          </a:p>
          <a:p>
            <a:pPr marL="914400" lvl="1" indent="-533400">
              <a:spcBef>
                <a:spcPts val="0"/>
              </a:spcBef>
              <a:buClrTx/>
              <a:buFont typeface="Wingdings" pitchFamily="2" charset="2"/>
              <a:buNone/>
              <a:defRPr/>
            </a:pPr>
            <a:endParaRPr lang="en-US" sz="2800" dirty="0">
              <a:latin typeface="Comic Sans MS" pitchFamily="66" charset="0"/>
            </a:endParaRPr>
          </a:p>
          <a:p>
            <a:pPr marL="914400" lvl="1" indent="-533400">
              <a:spcBef>
                <a:spcPts val="0"/>
              </a:spcBef>
              <a:buClrTx/>
              <a:buFont typeface="Wingdings" pitchFamily="2" charset="2"/>
              <a:buChar char="§"/>
              <a:defRPr/>
            </a:pPr>
            <a:r>
              <a:rPr lang="en-US" sz="2800" dirty="0">
                <a:latin typeface="Comic Sans MS" pitchFamily="66" charset="0"/>
              </a:rPr>
              <a:t>Often voluntary (e.g., Linux, Scientific Collaborations)</a:t>
            </a:r>
          </a:p>
          <a:p>
            <a:pPr marL="914400" lvl="1" indent="-533400">
              <a:spcBef>
                <a:spcPts val="0"/>
              </a:spcBef>
              <a:buClrTx/>
              <a:buFont typeface="Wingdings" pitchFamily="2" charset="2"/>
              <a:buNone/>
              <a:defRPr/>
            </a:pPr>
            <a:endParaRPr lang="en-US" sz="2800" dirty="0">
              <a:latin typeface="Comic Sans MS" pitchFamily="66" charset="0"/>
            </a:endParaRPr>
          </a:p>
          <a:p>
            <a:pPr marL="914400" lvl="1" indent="-533400">
              <a:spcBef>
                <a:spcPts val="0"/>
              </a:spcBef>
              <a:buClrTx/>
              <a:buFont typeface="Wingdings" pitchFamily="2" charset="2"/>
              <a:buChar char="§"/>
              <a:defRPr/>
            </a:pPr>
            <a:r>
              <a:rPr lang="en-US" sz="2800" dirty="0">
                <a:latin typeface="Comic Sans MS" pitchFamily="66" charset="0"/>
              </a:rPr>
              <a:t>Organized around common interests or problems</a:t>
            </a:r>
          </a:p>
        </p:txBody>
      </p:sp>
    </p:spTree>
    <p:extLst>
      <p:ext uri="{BB962C8B-B14F-4D97-AF65-F5344CB8AC3E}">
        <p14:creationId xmlns:p14="http://schemas.microsoft.com/office/powerpoint/2010/main" val="227056831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609600" y="-304800"/>
            <a:ext cx="7758113" cy="1152525"/>
          </a:xfrm>
        </p:spPr>
        <p:txBody>
          <a:bodyPr/>
          <a:lstStyle/>
          <a:p>
            <a:pPr>
              <a:defRPr/>
            </a:pPr>
            <a:r>
              <a:rPr lang="en-US" b="1" dirty="0" smtClean="0">
                <a:solidFill>
                  <a:schemeClr val="tx2">
                    <a:lumMod val="50000"/>
                  </a:schemeClr>
                </a:solidFill>
              </a:rPr>
              <a:t>1. </a:t>
            </a:r>
            <a:r>
              <a:rPr lang="en-US" b="1" dirty="0" smtClean="0">
                <a:solidFill>
                  <a:schemeClr val="tx2">
                    <a:lumMod val="50000"/>
                  </a:schemeClr>
                </a:solidFill>
                <a:latin typeface="Comic Sans MS" pitchFamily="66" charset="0"/>
              </a:rPr>
              <a:t>Remember your purpose</a:t>
            </a:r>
          </a:p>
        </p:txBody>
      </p:sp>
      <p:sp>
        <p:nvSpPr>
          <p:cNvPr id="519171" name="Rectangle 3"/>
          <p:cNvSpPr>
            <a:spLocks noGrp="1" noChangeArrowheads="1"/>
          </p:cNvSpPr>
          <p:nvPr>
            <p:ph type="body" idx="1"/>
          </p:nvPr>
        </p:nvSpPr>
        <p:spPr>
          <a:xfrm>
            <a:off x="0" y="1066800"/>
            <a:ext cx="8915400" cy="4276725"/>
          </a:xfrm>
        </p:spPr>
        <p:txBody>
          <a:bodyPr/>
          <a:lstStyle/>
          <a:p>
            <a:pPr lvl="1">
              <a:buClrTx/>
              <a:buFont typeface="Wingdings" pitchFamily="2" charset="2"/>
              <a:buChar char="§"/>
            </a:pPr>
            <a:r>
              <a:rPr lang="en-US" sz="3200" dirty="0" smtClean="0">
                <a:latin typeface="Comic Sans MS" pitchFamily="66" charset="0"/>
                <a:cs typeface="Arial" charset="0"/>
              </a:rPr>
              <a:t>You didn’t choose your profession for the sole purpose of making your current boss happy</a:t>
            </a:r>
          </a:p>
          <a:p>
            <a:pPr lvl="1">
              <a:buClrTx/>
              <a:buFont typeface="Wingdings" pitchFamily="2" charset="2"/>
              <a:buChar char="§"/>
            </a:pPr>
            <a:r>
              <a:rPr lang="en-US" sz="3200" dirty="0" smtClean="0">
                <a:latin typeface="Comic Sans MS" pitchFamily="66" charset="0"/>
                <a:cs typeface="Arial" charset="0"/>
              </a:rPr>
              <a:t>You have responsibilities to “clients”, e.g., patients, the public, colleagues, in addition to our boss - particularly true in academia and in scientific fields</a:t>
            </a:r>
          </a:p>
          <a:p>
            <a:pPr lvl="1">
              <a:buClrTx/>
              <a:buFont typeface="Wingdings" pitchFamily="2" charset="2"/>
              <a:buChar char="§"/>
            </a:pPr>
            <a:r>
              <a:rPr lang="en-US" sz="3200" dirty="0" smtClean="0">
                <a:latin typeface="Comic Sans MS" pitchFamily="66" charset="0"/>
                <a:cs typeface="Arial" charset="0"/>
              </a:rPr>
              <a:t>Sometimes the best thing you can do is remind your boss of why you and he/she chose to become a scientist!</a:t>
            </a:r>
          </a:p>
          <a:p>
            <a:pPr lvl="1">
              <a:buClrTx/>
              <a:buFont typeface="Wingdings" pitchFamily="2" charset="2"/>
              <a:buChar char="§"/>
            </a:pPr>
            <a:endParaRPr lang="en-US" sz="3200" dirty="0" smtClean="0">
              <a:latin typeface="Comic Sans MS" pitchFamily="66"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9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build="allAtOnce"/>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623888" y="-304800"/>
            <a:ext cx="7758112" cy="1152525"/>
          </a:xfrm>
        </p:spPr>
        <p:txBody>
          <a:bodyPr/>
          <a:lstStyle/>
          <a:p>
            <a:pPr>
              <a:defRPr/>
            </a:pPr>
            <a:r>
              <a:rPr lang="en-US" b="1" dirty="0" smtClean="0">
                <a:solidFill>
                  <a:schemeClr val="tx2">
                    <a:lumMod val="50000"/>
                  </a:schemeClr>
                </a:solidFill>
              </a:rPr>
              <a:t>2. </a:t>
            </a:r>
            <a:r>
              <a:rPr lang="en-US" b="1" dirty="0" smtClean="0">
                <a:solidFill>
                  <a:schemeClr val="tx2">
                    <a:lumMod val="50000"/>
                  </a:schemeClr>
                </a:solidFill>
                <a:latin typeface="Comic Sans MS" pitchFamily="66" charset="0"/>
              </a:rPr>
              <a:t>Understand your boss</a:t>
            </a:r>
          </a:p>
        </p:txBody>
      </p:sp>
      <p:sp>
        <p:nvSpPr>
          <p:cNvPr id="521219" name="Rectangle 3"/>
          <p:cNvSpPr>
            <a:spLocks noGrp="1" noChangeArrowheads="1"/>
          </p:cNvSpPr>
          <p:nvPr>
            <p:ph type="body" idx="1"/>
          </p:nvPr>
        </p:nvSpPr>
        <p:spPr>
          <a:xfrm>
            <a:off x="0" y="914400"/>
            <a:ext cx="8839200" cy="4800600"/>
          </a:xfrm>
        </p:spPr>
        <p:txBody>
          <a:bodyPr/>
          <a:lstStyle/>
          <a:p>
            <a:pPr lvl="1">
              <a:buClrTx/>
              <a:buFont typeface="Wingdings" pitchFamily="2" charset="2"/>
              <a:buChar char="§"/>
            </a:pPr>
            <a:r>
              <a:rPr lang="en-US" sz="3200" dirty="0" smtClean="0">
                <a:latin typeface="Comic Sans MS" pitchFamily="66" charset="0"/>
                <a:cs typeface="Arial" charset="0"/>
              </a:rPr>
              <a:t>His/her Strengths/Weaknesses</a:t>
            </a:r>
          </a:p>
          <a:p>
            <a:pPr lvl="1">
              <a:buClrTx/>
              <a:buFont typeface="Wingdings" pitchFamily="2" charset="2"/>
              <a:buChar char="§"/>
            </a:pPr>
            <a:r>
              <a:rPr lang="en-US" sz="3200" dirty="0" smtClean="0">
                <a:latin typeface="Comic Sans MS" pitchFamily="66" charset="0"/>
                <a:cs typeface="Arial" charset="0"/>
              </a:rPr>
              <a:t>Expectations </a:t>
            </a:r>
            <a:r>
              <a:rPr lang="en-US" sz="3200" dirty="0">
                <a:latin typeface="Comic Sans MS" pitchFamily="66" charset="0"/>
                <a:cs typeface="Arial" charset="0"/>
              </a:rPr>
              <a:t>from higher management </a:t>
            </a:r>
            <a:r>
              <a:rPr lang="en-US" sz="3200" dirty="0" smtClean="0">
                <a:latin typeface="Comic Sans MS" pitchFamily="66" charset="0"/>
                <a:cs typeface="Arial" charset="0"/>
              </a:rPr>
              <a:t>create pressures/stresses that you don’t know and can’t understand </a:t>
            </a:r>
          </a:p>
          <a:p>
            <a:pPr lvl="1">
              <a:buClrTx/>
              <a:buFont typeface="Wingdings" pitchFamily="2" charset="2"/>
              <a:buChar char="§"/>
            </a:pPr>
            <a:r>
              <a:rPr lang="en-US" sz="3200" dirty="0" smtClean="0">
                <a:latin typeface="Comic Sans MS" pitchFamily="66" charset="0"/>
                <a:cs typeface="Arial" charset="0"/>
              </a:rPr>
              <a:t>Remember: your perception of reality is often impacted by where “we sit” in an organization</a:t>
            </a:r>
          </a:p>
          <a:p>
            <a:pPr lvl="1">
              <a:buClrTx/>
              <a:buFont typeface="Wingdings" pitchFamily="2" charset="2"/>
              <a:buChar char="§"/>
            </a:pPr>
            <a:r>
              <a:rPr lang="en-US" sz="3200" dirty="0" smtClean="0">
                <a:latin typeface="Comic Sans MS" pitchFamily="66" charset="0"/>
                <a:cs typeface="Arial" charset="0"/>
              </a:rPr>
              <a:t>Let your boss know you are sensitive to his/her issues </a:t>
            </a:r>
            <a:r>
              <a:rPr lang="en-US" sz="3200" u="sng" dirty="0" smtClean="0">
                <a:latin typeface="Comic Sans MS" pitchFamily="66" charset="0"/>
                <a:cs typeface="Arial" charset="0"/>
              </a:rPr>
              <a:t>and</a:t>
            </a:r>
          </a:p>
          <a:p>
            <a:pPr lvl="1">
              <a:buClrTx/>
              <a:buFont typeface="Wingdings" pitchFamily="2" charset="2"/>
              <a:buChar char="§"/>
            </a:pPr>
            <a:r>
              <a:rPr lang="en-US" sz="3200" dirty="0" smtClean="0">
                <a:latin typeface="Comic Sans MS" pitchFamily="66" charset="0"/>
                <a:cs typeface="Arial" charset="0"/>
              </a:rPr>
              <a:t>Make suggestions to address issues that are important to both you and your boss!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1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121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121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1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12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1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8" grpId="0"/>
      <p:bldP spid="521219"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547688" y="-304800"/>
            <a:ext cx="7758112" cy="1152525"/>
          </a:xfrm>
        </p:spPr>
        <p:txBody>
          <a:bodyPr/>
          <a:lstStyle/>
          <a:p>
            <a:pPr>
              <a:defRPr/>
            </a:pPr>
            <a:r>
              <a:rPr lang="en-US" b="1" dirty="0" smtClean="0">
                <a:solidFill>
                  <a:schemeClr val="tx2">
                    <a:lumMod val="50000"/>
                  </a:schemeClr>
                </a:solidFill>
              </a:rPr>
              <a:t>3. </a:t>
            </a:r>
            <a:r>
              <a:rPr lang="en-US" b="1" dirty="0" smtClean="0">
                <a:solidFill>
                  <a:schemeClr val="tx2">
                    <a:lumMod val="50000"/>
                  </a:schemeClr>
                </a:solidFill>
                <a:latin typeface="Comic Sans MS" pitchFamily="66" charset="0"/>
              </a:rPr>
              <a:t>Be a role model</a:t>
            </a:r>
          </a:p>
        </p:txBody>
      </p:sp>
      <p:sp>
        <p:nvSpPr>
          <p:cNvPr id="523267" name="Rectangle 3"/>
          <p:cNvSpPr>
            <a:spLocks noGrp="1" noChangeArrowheads="1"/>
          </p:cNvSpPr>
          <p:nvPr>
            <p:ph type="body" idx="1"/>
          </p:nvPr>
        </p:nvSpPr>
        <p:spPr>
          <a:xfrm>
            <a:off x="0" y="1143000"/>
            <a:ext cx="8139112" cy="4200525"/>
          </a:xfrm>
        </p:spPr>
        <p:txBody>
          <a:bodyPr/>
          <a:lstStyle/>
          <a:p>
            <a:pPr lvl="1">
              <a:buClrTx/>
              <a:buFont typeface="Wingdings" pitchFamily="2" charset="2"/>
              <a:buChar char="§"/>
            </a:pPr>
            <a:r>
              <a:rPr lang="en-US" sz="3200" dirty="0" smtClean="0">
                <a:latin typeface="Comic Sans MS" pitchFamily="66" charset="0"/>
                <a:cs typeface="Arial" charset="0"/>
              </a:rPr>
              <a:t>If you want your boss to do certain things or behave in a certain way, model these behaviors in the way you respond to him/her</a:t>
            </a:r>
          </a:p>
          <a:p>
            <a:pPr lvl="1">
              <a:buClrTx/>
              <a:buFontTx/>
              <a:buNone/>
            </a:pPr>
            <a:endParaRPr lang="en-US" sz="1800" dirty="0" smtClean="0">
              <a:latin typeface="Comic Sans MS" pitchFamily="66" charset="0"/>
              <a:cs typeface="Arial" charset="0"/>
            </a:endParaRPr>
          </a:p>
          <a:p>
            <a:pPr lvl="1">
              <a:buClrTx/>
              <a:buFont typeface="Wingdings" pitchFamily="2" charset="2"/>
              <a:buChar char="§"/>
            </a:pPr>
            <a:r>
              <a:rPr lang="en-US" sz="3200" dirty="0" smtClean="0">
                <a:latin typeface="Comic Sans MS" pitchFamily="66" charset="0"/>
                <a:cs typeface="Arial" charset="0"/>
              </a:rPr>
              <a:t>Be an active listener!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3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p:bldP spid="523267"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0" y="228600"/>
            <a:ext cx="8991600" cy="1143000"/>
          </a:xfrm>
        </p:spPr>
        <p:txBody>
          <a:bodyPr/>
          <a:lstStyle/>
          <a:p>
            <a:pPr marL="630238" indent="-509588">
              <a:defRPr/>
            </a:pPr>
            <a:r>
              <a:rPr lang="en-US" b="1" dirty="0" smtClean="0">
                <a:solidFill>
                  <a:schemeClr val="tx2">
                    <a:lumMod val="50000"/>
                  </a:schemeClr>
                </a:solidFill>
              </a:rPr>
              <a:t>4. </a:t>
            </a:r>
            <a:r>
              <a:rPr lang="en-US" b="1" dirty="0" smtClean="0">
                <a:solidFill>
                  <a:schemeClr val="tx2">
                    <a:lumMod val="50000"/>
                  </a:schemeClr>
                </a:solidFill>
                <a:latin typeface="Comic Sans MS" pitchFamily="66" charset="0"/>
              </a:rPr>
              <a:t>Learn how to complain </a:t>
            </a:r>
            <a:br>
              <a:rPr lang="en-US" b="1" dirty="0" smtClean="0">
                <a:solidFill>
                  <a:schemeClr val="tx2">
                    <a:lumMod val="50000"/>
                  </a:schemeClr>
                </a:solidFill>
                <a:latin typeface="Comic Sans MS" pitchFamily="66" charset="0"/>
              </a:rPr>
            </a:br>
            <a:r>
              <a:rPr lang="en-US" b="1" dirty="0" smtClean="0">
                <a:solidFill>
                  <a:schemeClr val="tx2">
                    <a:lumMod val="50000"/>
                  </a:schemeClr>
                </a:solidFill>
                <a:latin typeface="Comic Sans MS" pitchFamily="66" charset="0"/>
              </a:rPr>
              <a:t>(communicate) appropriately!</a:t>
            </a:r>
          </a:p>
        </p:txBody>
      </p:sp>
      <p:sp>
        <p:nvSpPr>
          <p:cNvPr id="525315" name="Rectangle 3"/>
          <p:cNvSpPr>
            <a:spLocks noGrp="1" noChangeArrowheads="1"/>
          </p:cNvSpPr>
          <p:nvPr>
            <p:ph type="body" idx="1"/>
          </p:nvPr>
        </p:nvSpPr>
        <p:spPr>
          <a:xfrm>
            <a:off x="0" y="1447800"/>
            <a:ext cx="8763000" cy="4800600"/>
          </a:xfrm>
        </p:spPr>
        <p:txBody>
          <a:bodyPr/>
          <a:lstStyle/>
          <a:p>
            <a:pPr lvl="1">
              <a:buClrTx/>
              <a:buFont typeface="Wingdings" pitchFamily="2" charset="2"/>
              <a:buChar char="§"/>
            </a:pPr>
            <a:r>
              <a:rPr lang="en-US" sz="3200" dirty="0" smtClean="0">
                <a:latin typeface="Comic Sans MS" pitchFamily="66" charset="0"/>
                <a:cs typeface="Arial" charset="0"/>
              </a:rPr>
              <a:t>Clearly state the issue and its impact (on you, the organization, clients) without getting defensive or too aggressive</a:t>
            </a:r>
          </a:p>
          <a:p>
            <a:pPr lvl="1">
              <a:buClrTx/>
              <a:buFont typeface="Wingdings" pitchFamily="2" charset="2"/>
              <a:buChar char="§"/>
            </a:pPr>
            <a:r>
              <a:rPr lang="en-US" sz="3200" dirty="0" smtClean="0">
                <a:latin typeface="Comic Sans MS" pitchFamily="66" charset="0"/>
                <a:cs typeface="Arial" charset="0"/>
              </a:rPr>
              <a:t>Assume your boss wants to solve the issue as much as you do</a:t>
            </a:r>
          </a:p>
          <a:p>
            <a:pPr lvl="3">
              <a:buClrTx/>
              <a:buFont typeface="Wingdings" pitchFamily="2" charset="2"/>
              <a:buNone/>
            </a:pPr>
            <a:r>
              <a:rPr lang="en-US" sz="1800" dirty="0" smtClean="0">
                <a:latin typeface="Comic Sans MS" pitchFamily="66" charset="0"/>
                <a:cs typeface="Arial" charset="0"/>
              </a:rPr>
              <a:t>  “I know we share a strong commitment to the academic progress of our students. That’s why we agreed to meet weekly to discuss specific issues. Our inability to meet has caused the following problems.”			</a:t>
            </a:r>
          </a:p>
          <a:p>
            <a:pPr lvl="1">
              <a:buClrTx/>
              <a:buFont typeface="Wingdings" pitchFamily="2" charset="2"/>
              <a:buChar char="§"/>
            </a:pPr>
            <a:r>
              <a:rPr lang="en-US" sz="3200" dirty="0" smtClean="0">
                <a:latin typeface="Comic Sans MS" pitchFamily="66" charset="0"/>
                <a:cs typeface="Arial" charset="0"/>
              </a:rPr>
              <a:t>Ask for a recommitment or an alternate solution, e.g., delegate more authority to make decisions.</a:t>
            </a:r>
          </a:p>
          <a:p>
            <a:pPr lvl="3">
              <a:buClrTx/>
              <a:buFont typeface="Wingdings" pitchFamily="2" charset="2"/>
              <a:buNone/>
            </a:pPr>
            <a:endParaRPr lang="en-US" sz="1800" dirty="0" smtClean="0">
              <a:latin typeface="Comic Sans MS" pitchFamily="66"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5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53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53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53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5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p:bldP spid="52531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228600" y="-381000"/>
            <a:ext cx="8596312" cy="1219200"/>
          </a:xfrm>
        </p:spPr>
        <p:txBody>
          <a:bodyPr/>
          <a:lstStyle/>
          <a:p>
            <a:pPr>
              <a:defRPr/>
            </a:pPr>
            <a:r>
              <a:rPr lang="en-US" b="1" dirty="0" smtClean="0">
                <a:solidFill>
                  <a:schemeClr val="tx2">
                    <a:lumMod val="50000"/>
                  </a:schemeClr>
                </a:solidFill>
              </a:rPr>
              <a:t>5. </a:t>
            </a:r>
            <a:r>
              <a:rPr lang="en-US" b="1" dirty="0" smtClean="0">
                <a:solidFill>
                  <a:schemeClr val="tx2">
                    <a:lumMod val="50000"/>
                  </a:schemeClr>
                </a:solidFill>
                <a:latin typeface="Comic Sans MS" pitchFamily="66" charset="0"/>
              </a:rPr>
              <a:t>Compliment good behavior</a:t>
            </a:r>
          </a:p>
        </p:txBody>
      </p:sp>
      <p:sp>
        <p:nvSpPr>
          <p:cNvPr id="527363" name="Rectangle 3"/>
          <p:cNvSpPr>
            <a:spLocks noGrp="1" noChangeArrowheads="1"/>
          </p:cNvSpPr>
          <p:nvPr>
            <p:ph type="body" idx="1"/>
          </p:nvPr>
        </p:nvSpPr>
        <p:spPr>
          <a:xfrm>
            <a:off x="0" y="1143000"/>
            <a:ext cx="8367712" cy="3200400"/>
          </a:xfrm>
        </p:spPr>
        <p:txBody>
          <a:bodyPr/>
          <a:lstStyle/>
          <a:p>
            <a:pPr lvl="1">
              <a:buClrTx/>
              <a:buFont typeface="Wingdings" pitchFamily="2" charset="2"/>
              <a:buChar char="§"/>
            </a:pPr>
            <a:r>
              <a:rPr lang="en-US" sz="3200" dirty="0" smtClean="0">
                <a:latin typeface="Comic Sans MS" pitchFamily="66" charset="0"/>
                <a:cs typeface="Arial" charset="0"/>
              </a:rPr>
              <a:t>If your boss does something that is good, reinforce it with a word of praise</a:t>
            </a:r>
          </a:p>
          <a:p>
            <a:pPr lvl="1">
              <a:buClrTx/>
              <a:buFont typeface="Wingdings" pitchFamily="2" charset="2"/>
              <a:buChar char="§"/>
            </a:pPr>
            <a:r>
              <a:rPr lang="en-US" sz="3200" dirty="0" smtClean="0">
                <a:latin typeface="Comic Sans MS" pitchFamily="66" charset="0"/>
                <a:cs typeface="Arial" charset="0"/>
              </a:rPr>
              <a:t>Point out the specific result of your boss’ good behavior</a:t>
            </a:r>
          </a:p>
          <a:p>
            <a:pPr lvl="2">
              <a:buClrTx/>
              <a:buFontTx/>
              <a:buChar char="•"/>
            </a:pPr>
            <a:r>
              <a:rPr lang="en-US" dirty="0" smtClean="0">
                <a:latin typeface="Comic Sans MS" pitchFamily="66" charset="0"/>
                <a:cs typeface="Arial" charset="0"/>
              </a:rPr>
              <a:t>It made you or someone else feel good</a:t>
            </a:r>
          </a:p>
          <a:p>
            <a:pPr lvl="2">
              <a:buClrTx/>
              <a:buFontTx/>
              <a:buChar char="•"/>
            </a:pPr>
            <a:r>
              <a:rPr lang="en-US" dirty="0" smtClean="0">
                <a:latin typeface="Comic Sans MS" pitchFamily="66" charset="0"/>
                <a:cs typeface="Arial" charset="0"/>
              </a:rPr>
              <a:t>A deadline was met</a:t>
            </a:r>
          </a:p>
          <a:p>
            <a:pPr lvl="2">
              <a:buClrTx/>
              <a:buFontTx/>
              <a:buChar char="•"/>
            </a:pPr>
            <a:r>
              <a:rPr lang="en-US" dirty="0" smtClean="0">
                <a:latin typeface="Comic Sans MS" pitchFamily="66" charset="0"/>
                <a:cs typeface="Arial" charset="0"/>
              </a:rPr>
              <a:t>Some other good outcome occurred</a:t>
            </a:r>
          </a:p>
        </p:txBody>
      </p:sp>
      <p:grpSp>
        <p:nvGrpSpPr>
          <p:cNvPr id="2" name="Group 6"/>
          <p:cNvGrpSpPr>
            <a:grpSpLocks/>
          </p:cNvGrpSpPr>
          <p:nvPr/>
        </p:nvGrpSpPr>
        <p:grpSpPr bwMode="auto">
          <a:xfrm>
            <a:off x="2514600" y="4724400"/>
            <a:ext cx="6629400" cy="2133600"/>
            <a:chOff x="0" y="2688"/>
            <a:chExt cx="5760" cy="1488"/>
          </a:xfrm>
        </p:grpSpPr>
        <p:sp>
          <p:nvSpPr>
            <p:cNvPr id="116741" name="AutoShape 5"/>
            <p:cNvSpPr>
              <a:spLocks noChangeArrowheads="1"/>
            </p:cNvSpPr>
            <p:nvPr/>
          </p:nvSpPr>
          <p:spPr bwMode="auto">
            <a:xfrm>
              <a:off x="0" y="2688"/>
              <a:ext cx="5760" cy="1488"/>
            </a:xfrm>
            <a:prstGeom prst="irregularSeal1">
              <a:avLst/>
            </a:prstGeom>
            <a:solidFill>
              <a:srgbClr val="FFFF00"/>
            </a:solidFill>
            <a:ln w="12700">
              <a:solidFill>
                <a:schemeClr val="tx1"/>
              </a:solidFill>
              <a:miter lim="800000"/>
              <a:headEnd/>
              <a:tailEnd/>
            </a:ln>
          </p:spPr>
          <p:txBody>
            <a:bodyPr wrap="none" anchor="ctr"/>
            <a:lstStyle/>
            <a:p>
              <a:endParaRPr lang="en-US"/>
            </a:p>
          </p:txBody>
        </p:sp>
        <p:sp>
          <p:nvSpPr>
            <p:cNvPr id="116742" name="Text Box 4"/>
            <p:cNvSpPr txBox="1">
              <a:spLocks noChangeArrowheads="1"/>
            </p:cNvSpPr>
            <p:nvPr/>
          </p:nvSpPr>
          <p:spPr bwMode="auto">
            <a:xfrm>
              <a:off x="1152" y="3151"/>
              <a:ext cx="3504" cy="494"/>
            </a:xfrm>
            <a:prstGeom prst="rect">
              <a:avLst/>
            </a:prstGeom>
            <a:noFill/>
            <a:ln w="12700">
              <a:noFill/>
              <a:miter lim="800000"/>
              <a:headEnd/>
              <a:tailEnd/>
            </a:ln>
          </p:spPr>
          <p:txBody>
            <a:bodyPr>
              <a:spAutoFit/>
            </a:bodyPr>
            <a:lstStyle/>
            <a:p>
              <a:pPr algn="ctr">
                <a:spcBef>
                  <a:spcPct val="50000"/>
                </a:spcBef>
              </a:pPr>
              <a:r>
                <a:rPr lang="en-US" sz="2000" b="1" dirty="0">
                  <a:latin typeface="Comic Sans MS" pitchFamily="66" charset="0"/>
                </a:rPr>
                <a:t>Remember these lessons when you become a supervisor!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7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3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736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736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73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736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2" grpId="0"/>
      <p:bldP spid="52736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WordArt 2"/>
          <p:cNvSpPr>
            <a:spLocks noChangeArrowheads="1" noChangeShapeType="1" noTextEdit="1"/>
          </p:cNvSpPr>
          <p:nvPr/>
        </p:nvSpPr>
        <p:spPr bwMode="auto">
          <a:xfrm>
            <a:off x="1676400" y="1676400"/>
            <a:ext cx="6026150" cy="3500438"/>
          </a:xfrm>
          <a:prstGeom prst="rect">
            <a:avLst/>
          </a:prstGeom>
        </p:spPr>
        <p:txBody>
          <a:bodyPr wrap="none" fromWordArt="1">
            <a:prstTxWarp prst="textPlain">
              <a:avLst>
                <a:gd name="adj" fmla="val 50000"/>
              </a:avLst>
            </a:prstTxWarp>
          </a:bodyPr>
          <a:lstStyle/>
          <a:p>
            <a:pPr algn="ctr"/>
            <a:r>
              <a:rPr lang="en-US" sz="9600" b="1" kern="10" dirty="0">
                <a:ln w="19050">
                  <a:solidFill>
                    <a:srgbClr val="99CCFF"/>
                  </a:solidFill>
                  <a:round/>
                  <a:headEnd/>
                  <a:tailEnd/>
                </a:ln>
                <a:solidFill>
                  <a:srgbClr val="0000BF"/>
                </a:solidFill>
                <a:effectLst>
                  <a:outerShdw dist="35921" dir="2700000" algn="ctr" rotWithShape="0">
                    <a:srgbClr val="990000"/>
                  </a:outerShdw>
                </a:effectLst>
                <a:latin typeface="Times New Roman"/>
                <a:cs typeface="Times New Roman"/>
              </a:rPr>
              <a:t>Interactive Activity:</a:t>
            </a:r>
          </a:p>
          <a:p>
            <a:pPr algn="ctr"/>
            <a:r>
              <a:rPr lang="en-US" sz="9600" b="1" kern="10" dirty="0">
                <a:ln w="19050">
                  <a:solidFill>
                    <a:srgbClr val="99CCFF"/>
                  </a:solidFill>
                  <a:round/>
                  <a:headEnd/>
                  <a:tailEnd/>
                </a:ln>
                <a:solidFill>
                  <a:srgbClr val="0000BF"/>
                </a:solidFill>
                <a:effectLst>
                  <a:outerShdw dist="35921" dir="2700000" algn="ctr" rotWithShape="0">
                    <a:srgbClr val="990000"/>
                  </a:outerShdw>
                </a:effectLst>
                <a:latin typeface="Times New Roman"/>
                <a:cs typeface="Times New Roman"/>
              </a:rPr>
              <a:t>Supervisory Skills</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76200" y="76200"/>
            <a:ext cx="8991600" cy="6186487"/>
          </a:xfrm>
          <a:prstGeom prst="rect">
            <a:avLst/>
          </a:prstGeom>
          <a:noFill/>
          <a:ln w="9525">
            <a:noFill/>
            <a:miter lim="800000"/>
            <a:headEnd/>
            <a:tailEnd/>
          </a:ln>
        </p:spPr>
        <p:txBody>
          <a:bodyPr>
            <a:spAutoFit/>
          </a:bodyPr>
          <a:lstStyle/>
          <a:p>
            <a:pPr marL="6350" indent="7938" algn="ctr">
              <a:defRPr/>
            </a:pPr>
            <a:r>
              <a:rPr lang="en-US" sz="3200" b="1" u="sng" dirty="0">
                <a:latin typeface="Comic Sans MS" pitchFamily="66" charset="0"/>
                <a:ea typeface="Osaka" charset="-128"/>
                <a:cs typeface="Arial" charset="0"/>
              </a:rPr>
              <a:t>DELEGATION</a:t>
            </a:r>
            <a:r>
              <a:rPr lang="en-US" sz="2600" b="1" dirty="0">
                <a:solidFill>
                  <a:srgbClr val="1C9903"/>
                </a:solidFill>
                <a:latin typeface="Comic Sans MS" pitchFamily="66" charset="0"/>
                <a:ea typeface="Osaka" charset="-128"/>
                <a:cs typeface="Arial" charset="0"/>
              </a:rPr>
              <a:t>  </a:t>
            </a:r>
          </a:p>
          <a:p>
            <a:pPr marL="6350" indent="7938">
              <a:defRPr/>
            </a:pPr>
            <a:endParaRPr lang="en-US" sz="2000" b="1" u="sng" dirty="0">
              <a:solidFill>
                <a:srgbClr val="1C9903"/>
              </a:solidFill>
              <a:latin typeface="Comic Sans MS" pitchFamily="66" charset="0"/>
              <a:ea typeface="Osaka" charset="-128"/>
              <a:cs typeface="Arial" charset="0"/>
            </a:endParaRPr>
          </a:p>
          <a:p>
            <a:pPr marL="6350" indent="7938">
              <a:defRPr/>
            </a:pPr>
            <a:r>
              <a:rPr lang="en-US" sz="2600" b="1" u="sng" dirty="0">
                <a:solidFill>
                  <a:schemeClr val="tx2">
                    <a:lumMod val="50000"/>
                  </a:schemeClr>
                </a:solidFill>
                <a:latin typeface="Comic Sans MS" pitchFamily="66" charset="0"/>
                <a:ea typeface="Osaka" charset="-128"/>
                <a:cs typeface="Arial" charset="0"/>
              </a:rPr>
              <a:t>You (the lead scientist)</a:t>
            </a:r>
            <a:r>
              <a:rPr lang="en-US" sz="2600" b="1" dirty="0">
                <a:solidFill>
                  <a:schemeClr val="tx2">
                    <a:lumMod val="50000"/>
                  </a:schemeClr>
                </a:solidFill>
                <a:latin typeface="Comic Sans MS" pitchFamily="66" charset="0"/>
                <a:ea typeface="Osaka" charset="-128"/>
                <a:cs typeface="Arial" charset="0"/>
              </a:rPr>
              <a:t> </a:t>
            </a:r>
            <a:r>
              <a:rPr lang="en-US" sz="2600" b="1" dirty="0">
                <a:latin typeface="Comic Sans MS" pitchFamily="66" charset="0"/>
                <a:ea typeface="Osaka" charset="-128"/>
                <a:cs typeface="Arial" charset="0"/>
              </a:rPr>
              <a:t>have just been asked by your supervisor to review a collaboration agreement before it </a:t>
            </a:r>
            <a:r>
              <a:rPr lang="en-US" sz="2600" b="1" dirty="0" smtClean="0">
                <a:latin typeface="Comic Sans MS" pitchFamily="66" charset="0"/>
                <a:ea typeface="Osaka" charset="-128"/>
                <a:cs typeface="Arial" charset="0"/>
              </a:rPr>
              <a:t>must be </a:t>
            </a:r>
            <a:r>
              <a:rPr lang="en-US" sz="2600" b="1" dirty="0">
                <a:latin typeface="Comic Sans MS" pitchFamily="66" charset="0"/>
                <a:ea typeface="Osaka" charset="-128"/>
                <a:cs typeface="Arial" charset="0"/>
              </a:rPr>
              <a:t>submitted tomorrow morning.  You a</a:t>
            </a:r>
            <a:r>
              <a:rPr lang="en-US" sz="2600" b="1" dirty="0" smtClean="0">
                <a:latin typeface="Comic Sans MS" pitchFamily="66" charset="0"/>
                <a:ea typeface="Osaka" charset="-128"/>
                <a:cs typeface="Arial" charset="0"/>
              </a:rPr>
              <a:t>re </a:t>
            </a:r>
            <a:r>
              <a:rPr lang="en-US" sz="2600" b="1" dirty="0">
                <a:latin typeface="Comic Sans MS" pitchFamily="66" charset="0"/>
                <a:ea typeface="Osaka" charset="-128"/>
                <a:cs typeface="Arial" charset="0"/>
              </a:rPr>
              <a:t>in the middle of finalizing your annual lab budget which must be submitted to your division director by noon tomorrow.  It’s your birthday and your spouse has planned a big party for you this evening.  The only other person capable of helping with either of these tasks is an </a:t>
            </a:r>
            <a:r>
              <a:rPr lang="en-US" sz="2600" b="1" dirty="0">
                <a:solidFill>
                  <a:schemeClr val="accent1">
                    <a:lumMod val="50000"/>
                  </a:schemeClr>
                </a:solidFill>
                <a:latin typeface="Comic Sans MS" pitchFamily="66" charset="0"/>
                <a:ea typeface="Osaka" charset="-128"/>
                <a:cs typeface="Arial" charset="0"/>
              </a:rPr>
              <a:t>experienced post-doc </a:t>
            </a:r>
            <a:r>
              <a:rPr lang="en-US" sz="2600" b="1" dirty="0">
                <a:latin typeface="Comic Sans MS" pitchFamily="66" charset="0"/>
                <a:ea typeface="Osaka" charset="-128"/>
                <a:cs typeface="Arial" charset="0"/>
              </a:rPr>
              <a:t>who is in the middle of an  important project assigned by you. She has had difficulty meeting deadlines in the past, and just last week you emphasized the importance of submitting this project on time. </a:t>
            </a:r>
            <a:r>
              <a:rPr lang="en-US" sz="3200" b="1" dirty="0">
                <a:solidFill>
                  <a:srgbClr val="1C9903"/>
                </a:solidFill>
                <a:latin typeface="Comic Sans MS" pitchFamily="66" charset="0"/>
                <a:ea typeface="Osaka" charset="-128"/>
                <a:cs typeface="Arial" charset="0"/>
              </a:rPr>
              <a:t>What do you do? </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52400" y="152400"/>
            <a:ext cx="8915400" cy="6586418"/>
          </a:xfrm>
          <a:prstGeom prst="rect">
            <a:avLst/>
          </a:prstGeom>
          <a:noFill/>
          <a:ln w="9525">
            <a:noFill/>
            <a:miter lim="800000"/>
            <a:headEnd/>
            <a:tailEnd/>
          </a:ln>
        </p:spPr>
        <p:txBody>
          <a:bodyPr>
            <a:spAutoFit/>
          </a:bodyPr>
          <a:lstStyle/>
          <a:p>
            <a:pPr marL="6350" indent="7938" algn="ctr">
              <a:defRPr/>
            </a:pPr>
            <a:r>
              <a:rPr lang="en-US" sz="3200" b="1" u="sng" dirty="0">
                <a:latin typeface="Comic Sans MS" pitchFamily="66" charset="0"/>
                <a:ea typeface="Osaka" charset="-128"/>
                <a:cs typeface="Arial" charset="0"/>
              </a:rPr>
              <a:t>PERFORMANCE EVALUATION</a:t>
            </a:r>
            <a:endParaRPr lang="en-US" sz="3200" b="1" dirty="0">
              <a:latin typeface="Comic Sans MS" pitchFamily="66" charset="0"/>
              <a:ea typeface="Osaka" charset="-128"/>
              <a:cs typeface="Arial" charset="0"/>
            </a:endParaRPr>
          </a:p>
          <a:p>
            <a:pPr marL="6350" indent="7938">
              <a:defRPr/>
            </a:pPr>
            <a:endParaRPr lang="en-US" sz="3200" b="1" dirty="0">
              <a:latin typeface="Comic Sans MS" pitchFamily="66" charset="0"/>
              <a:ea typeface="Osaka" charset="-128"/>
              <a:cs typeface="Arial" charset="0"/>
            </a:endParaRPr>
          </a:p>
          <a:p>
            <a:pPr marL="6350" indent="7938">
              <a:defRPr/>
            </a:pPr>
            <a:r>
              <a:rPr lang="en-US" sz="2600" b="1" dirty="0">
                <a:latin typeface="Comic Sans MS" pitchFamily="66" charset="0"/>
                <a:ea typeface="Osaka" charset="-128"/>
                <a:cs typeface="Arial" charset="0"/>
              </a:rPr>
              <a:t>Three months ago </a:t>
            </a:r>
            <a:r>
              <a:rPr lang="en-US" sz="2600" b="1" u="sng" dirty="0">
                <a:solidFill>
                  <a:schemeClr val="tx2">
                    <a:lumMod val="50000"/>
                  </a:schemeClr>
                </a:solidFill>
                <a:latin typeface="Comic Sans MS" pitchFamily="66" charset="0"/>
                <a:ea typeface="Osaka" charset="-128"/>
                <a:cs typeface="Arial" charset="0"/>
              </a:rPr>
              <a:t>you</a:t>
            </a:r>
            <a:r>
              <a:rPr lang="en-US" sz="2600" b="1" dirty="0">
                <a:latin typeface="Comic Sans MS" pitchFamily="66" charset="0"/>
                <a:ea typeface="Osaka" charset="-128"/>
                <a:cs typeface="Arial" charset="0"/>
              </a:rPr>
              <a:t> hired a new </a:t>
            </a:r>
            <a:r>
              <a:rPr lang="en-US" sz="2600" b="1" dirty="0">
                <a:solidFill>
                  <a:schemeClr val="accent1">
                    <a:lumMod val="50000"/>
                  </a:schemeClr>
                </a:solidFill>
                <a:latin typeface="Comic Sans MS" pitchFamily="66" charset="0"/>
                <a:ea typeface="Osaka" charset="-128"/>
                <a:cs typeface="Arial" charset="0"/>
              </a:rPr>
              <a:t>lab technician, </a:t>
            </a:r>
            <a:r>
              <a:rPr lang="en-US" sz="2600" b="1" dirty="0">
                <a:latin typeface="Comic Sans MS" pitchFamily="66" charset="0"/>
                <a:ea typeface="Osaka" charset="-128"/>
                <a:cs typeface="Arial" charset="0"/>
              </a:rPr>
              <a:t>and while his work is quite good, there is a disturbing pattern immerging.  He has called in sick the last two Mondays and has had to leave early on a number of days. You want to schedule a meeting with him to review these attendance issues, but feel a bit reluctant because he is such a nice person and when present, has done a good job.  However, his frequent absences are causing problems in the </a:t>
            </a:r>
            <a:r>
              <a:rPr lang="en-US" sz="2600" b="1" dirty="0" smtClean="0">
                <a:latin typeface="Comic Sans MS" pitchFamily="66" charset="0"/>
                <a:ea typeface="Osaka" charset="-128"/>
                <a:cs typeface="Arial" charset="0"/>
              </a:rPr>
              <a:t>lab because others depend on his work. </a:t>
            </a:r>
            <a:r>
              <a:rPr lang="en-US" sz="2600" b="1" dirty="0">
                <a:latin typeface="Comic Sans MS" pitchFamily="66" charset="0"/>
                <a:ea typeface="Osaka" charset="-128"/>
                <a:cs typeface="Arial" charset="0"/>
              </a:rPr>
              <a:t>What you do not realize until the meeting is that his absences have been caused by his need to care for a very sick parent.  </a:t>
            </a:r>
            <a:r>
              <a:rPr lang="en-US" sz="3600" b="1" dirty="0">
                <a:solidFill>
                  <a:srgbClr val="1C9903"/>
                </a:solidFill>
                <a:latin typeface="Comic Sans MS" pitchFamily="66" charset="0"/>
                <a:ea typeface="Osaka" charset="-128"/>
                <a:cs typeface="Arial" charset="0"/>
              </a:rPr>
              <a:t>What do you do?</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28600" y="149225"/>
            <a:ext cx="8763000" cy="6556375"/>
          </a:xfrm>
          <a:prstGeom prst="rect">
            <a:avLst/>
          </a:prstGeom>
          <a:noFill/>
          <a:ln w="9525">
            <a:noFill/>
            <a:miter lim="800000"/>
            <a:headEnd/>
            <a:tailEnd/>
          </a:ln>
        </p:spPr>
        <p:txBody>
          <a:bodyPr>
            <a:spAutoFit/>
          </a:bodyPr>
          <a:lstStyle/>
          <a:p>
            <a:pPr marL="6350" indent="7938" algn="ctr">
              <a:defRPr/>
            </a:pPr>
            <a:r>
              <a:rPr lang="en-US" sz="3200" b="1" u="sng" dirty="0">
                <a:latin typeface="Comic Sans MS" pitchFamily="66" charset="0"/>
                <a:ea typeface="Osaka" charset="-128"/>
                <a:cs typeface="Arial" charset="0"/>
              </a:rPr>
              <a:t>HANDLING DIFFICULT SITUATIONS</a:t>
            </a:r>
            <a:endParaRPr lang="en-US" sz="2600" b="1" dirty="0">
              <a:latin typeface="Comic Sans MS" pitchFamily="66" charset="0"/>
              <a:ea typeface="Osaka" charset="-128"/>
              <a:cs typeface="Arial" charset="0"/>
            </a:endParaRPr>
          </a:p>
          <a:p>
            <a:pPr marL="6350" indent="7938">
              <a:defRPr/>
            </a:pPr>
            <a:endParaRPr lang="en-US" sz="2600" b="1" dirty="0">
              <a:latin typeface="Comic Sans MS" pitchFamily="66" charset="0"/>
              <a:ea typeface="Osaka" charset="-128"/>
              <a:cs typeface="Arial" charset="0"/>
            </a:endParaRPr>
          </a:p>
          <a:p>
            <a:pPr marL="6350" indent="7938">
              <a:defRPr/>
            </a:pPr>
            <a:r>
              <a:rPr lang="en-US" sz="2600" b="1" dirty="0">
                <a:solidFill>
                  <a:schemeClr val="tx2">
                    <a:lumMod val="75000"/>
                  </a:schemeClr>
                </a:solidFill>
                <a:latin typeface="Comic Sans MS" pitchFamily="66" charset="0"/>
                <a:ea typeface="Osaka" charset="-128"/>
                <a:cs typeface="Arial" charset="0"/>
              </a:rPr>
              <a:t>Dr. Roy, </a:t>
            </a:r>
            <a:r>
              <a:rPr lang="en-US" sz="2600" b="1" dirty="0">
                <a:latin typeface="Comic Sans MS" pitchFamily="66" charset="0"/>
                <a:ea typeface="Osaka" charset="-128"/>
                <a:cs typeface="Arial" charset="0"/>
              </a:rPr>
              <a:t>a senior member of your lab and your immediate supervisor, appears in your office on Monday morning with a new Research Associate (RA) from Estonia he has just “</a:t>
            </a:r>
            <a:r>
              <a:rPr lang="en-US" sz="2600" b="1" dirty="0" smtClean="0">
                <a:latin typeface="Comic Sans MS" pitchFamily="66" charset="0"/>
                <a:ea typeface="Osaka" charset="-128"/>
                <a:cs typeface="Arial" charset="0"/>
              </a:rPr>
              <a:t>hired.” </a:t>
            </a:r>
            <a:r>
              <a:rPr lang="en-US" sz="2600" b="1" dirty="0">
                <a:latin typeface="Comic Sans MS" pitchFamily="66" charset="0"/>
                <a:ea typeface="Osaka" charset="-128"/>
                <a:cs typeface="Arial" charset="0"/>
              </a:rPr>
              <a:t>Dr. Roy has not advised anyone at your institution about this, and he wants </a:t>
            </a:r>
            <a:r>
              <a:rPr lang="en-US" sz="2600" b="1" dirty="0">
                <a:solidFill>
                  <a:schemeClr val="accent1">
                    <a:lumMod val="50000"/>
                  </a:schemeClr>
                </a:solidFill>
                <a:latin typeface="Comic Sans MS" pitchFamily="66" charset="0"/>
                <a:ea typeface="Osaka" charset="-128"/>
                <a:cs typeface="Arial" charset="0"/>
              </a:rPr>
              <a:t>you (a post-doc working in his lab) </a:t>
            </a:r>
            <a:r>
              <a:rPr lang="en-US" sz="2600" b="1" dirty="0">
                <a:latin typeface="Comic Sans MS" pitchFamily="66" charset="0"/>
                <a:ea typeface="Osaka" charset="-128"/>
                <a:cs typeface="Arial" charset="0"/>
              </a:rPr>
              <a:t>to contact the proper administrators to get the RA on the payroll charged to his “XYZ Grant” account.  You know this grant ended two months ago, and you really feel this is not part of your job!  </a:t>
            </a:r>
            <a:r>
              <a:rPr lang="en-US" sz="3200" b="1" dirty="0">
                <a:solidFill>
                  <a:srgbClr val="1C9903"/>
                </a:solidFill>
                <a:latin typeface="Comic Sans MS" pitchFamily="66" charset="0"/>
                <a:ea typeface="Osaka" charset="-128"/>
                <a:cs typeface="Arial" charset="0"/>
              </a:rPr>
              <a:t>How do you respond to Dr. Roy?  What do you say to the RA?  What steps do you take to straighten out Dr. Roy’s mess?  </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4531" name="Rectangle 3"/>
          <p:cNvSpPr>
            <a:spLocks noGrp="1" noChangeArrowheads="1"/>
          </p:cNvSpPr>
          <p:nvPr>
            <p:ph type="body" idx="1"/>
          </p:nvPr>
        </p:nvSpPr>
        <p:spPr>
          <a:xfrm>
            <a:off x="228600" y="1828800"/>
            <a:ext cx="8686800" cy="4267200"/>
          </a:xfrm>
        </p:spPr>
        <p:txBody>
          <a:bodyPr/>
          <a:lstStyle/>
          <a:p>
            <a:pPr marL="609600" indent="-609600" algn="ctr">
              <a:lnSpc>
                <a:spcPct val="90000"/>
              </a:lnSpc>
              <a:buClrTx/>
              <a:buFont typeface="Wingdings" pitchFamily="2" charset="2"/>
              <a:buNone/>
              <a:defRPr/>
            </a:pPr>
            <a:r>
              <a:rPr lang="en-US" sz="4400" b="1" dirty="0" smtClean="0">
                <a:solidFill>
                  <a:schemeClr val="accent1">
                    <a:lumMod val="50000"/>
                  </a:schemeClr>
                </a:solidFill>
                <a:latin typeface="Comic Sans MS" pitchFamily="66" charset="0"/>
                <a:cs typeface="Arial" charset="0"/>
              </a:rPr>
              <a:t>Bonus Material</a:t>
            </a:r>
          </a:p>
          <a:p>
            <a:pPr marL="609600" indent="-609600" algn="ctr">
              <a:lnSpc>
                <a:spcPct val="90000"/>
              </a:lnSpc>
              <a:buClrTx/>
              <a:buFont typeface="Wingdings" pitchFamily="2" charset="2"/>
              <a:buNone/>
              <a:defRPr/>
            </a:pPr>
            <a:endParaRPr lang="en-US" sz="2400" b="1" dirty="0" smtClean="0">
              <a:solidFill>
                <a:schemeClr val="accent1">
                  <a:lumMod val="50000"/>
                </a:schemeClr>
              </a:solidFill>
              <a:latin typeface="Comic Sans MS" pitchFamily="66" charset="0"/>
              <a:cs typeface="Arial" charset="0"/>
            </a:endParaRPr>
          </a:p>
          <a:p>
            <a:pPr marL="609600" indent="-609600" algn="ctr">
              <a:lnSpc>
                <a:spcPct val="90000"/>
              </a:lnSpc>
              <a:buClrTx/>
              <a:buFont typeface="Wingdings" pitchFamily="2" charset="2"/>
              <a:buNone/>
              <a:defRPr/>
            </a:pPr>
            <a:r>
              <a:rPr lang="en-US" sz="4400" b="1" dirty="0" smtClean="0">
                <a:solidFill>
                  <a:schemeClr val="accent1">
                    <a:lumMod val="50000"/>
                  </a:schemeClr>
                </a:solidFill>
                <a:latin typeface="Comic Sans MS" pitchFamily="66" charset="0"/>
                <a:cs typeface="Arial" charset="0"/>
              </a:rPr>
              <a:t> We’ll discuss if time permits.  If not, it is a takeaway for your review!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381000"/>
            <a:ext cx="9144000" cy="1143000"/>
          </a:xfrm>
        </p:spPr>
        <p:txBody>
          <a:bodyPr/>
          <a:lstStyle/>
          <a:p>
            <a:pPr marL="63500" indent="-63500" algn="ctr">
              <a:buClr>
                <a:schemeClr val="tx1"/>
              </a:buClr>
              <a:buFont typeface="Wingdings" pitchFamily="2" charset="2"/>
              <a:buNone/>
              <a:defRPr/>
            </a:pPr>
            <a:r>
              <a:rPr lang="en-US" sz="4400" b="1" dirty="0" smtClean="0">
                <a:solidFill>
                  <a:schemeClr val="tx2">
                    <a:lumMod val="50000"/>
                  </a:schemeClr>
                </a:solidFill>
                <a:latin typeface="Comic Sans MS" pitchFamily="66" charset="0"/>
              </a:rPr>
              <a:t>Special Case: Virtual Organizations</a:t>
            </a:r>
            <a:endParaRPr lang="en-US" sz="4400" dirty="0" smtClean="0">
              <a:solidFill>
                <a:schemeClr val="tx2">
                  <a:lumMod val="50000"/>
                </a:schemeClr>
              </a:solidFill>
              <a:latin typeface="Comic Sans MS" pitchFamily="66" charset="0"/>
            </a:endParaRPr>
          </a:p>
        </p:txBody>
      </p:sp>
      <p:sp>
        <p:nvSpPr>
          <p:cNvPr id="3" name="TextBox 2"/>
          <p:cNvSpPr txBox="1"/>
          <p:nvPr/>
        </p:nvSpPr>
        <p:spPr>
          <a:xfrm>
            <a:off x="609600" y="2514600"/>
            <a:ext cx="8001000" cy="2800767"/>
          </a:xfrm>
          <a:prstGeom prst="rect">
            <a:avLst/>
          </a:prstGeom>
          <a:solidFill>
            <a:srgbClr val="FFFF00"/>
          </a:solidFill>
          <a:ln w="57150">
            <a:solidFill>
              <a:schemeClr val="tx1"/>
            </a:solidFill>
          </a:ln>
          <a:scene3d>
            <a:camera prst="isometricOffAxis1Right"/>
            <a:lightRig rig="threePt" dir="t"/>
          </a:scene3d>
        </p:spPr>
        <p:txBody>
          <a:bodyPr>
            <a:spAutoFit/>
          </a:bodyPr>
          <a:lstStyle/>
          <a:p>
            <a:pPr algn="ctr">
              <a:defRPr/>
            </a:pPr>
            <a:r>
              <a:rPr lang="en-US" sz="4400" b="1" dirty="0">
                <a:latin typeface="Comic Sans MS" pitchFamily="66" charset="0"/>
              </a:rPr>
              <a:t>No “brick and mortar” location, no boss, no bureaucracy – Yet they Work!</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4531" name="Rectangle 3"/>
          <p:cNvSpPr>
            <a:spLocks noGrp="1" noChangeArrowheads="1"/>
          </p:cNvSpPr>
          <p:nvPr>
            <p:ph type="body" idx="1"/>
          </p:nvPr>
        </p:nvSpPr>
        <p:spPr>
          <a:xfrm>
            <a:off x="457200" y="1828800"/>
            <a:ext cx="8686800" cy="4267200"/>
          </a:xfrm>
        </p:spPr>
        <p:txBody>
          <a:bodyPr/>
          <a:lstStyle/>
          <a:p>
            <a:pPr marL="609600" indent="-609600">
              <a:lnSpc>
                <a:spcPct val="90000"/>
              </a:lnSpc>
              <a:buClrTx/>
              <a:defRPr/>
            </a:pPr>
            <a:r>
              <a:rPr lang="en-US" sz="2800" u="sng" dirty="0" smtClean="0">
                <a:solidFill>
                  <a:schemeClr val="accent1">
                    <a:lumMod val="50000"/>
                  </a:schemeClr>
                </a:solidFill>
                <a:latin typeface="Comic Sans MS" pitchFamily="66" charset="0"/>
                <a:cs typeface="Arial" charset="0"/>
              </a:rPr>
              <a:t>CAUTION</a:t>
            </a:r>
            <a:r>
              <a:rPr lang="en-US" sz="2800" dirty="0" smtClean="0">
                <a:solidFill>
                  <a:schemeClr val="accent1">
                    <a:lumMod val="50000"/>
                  </a:schemeClr>
                </a:solidFill>
                <a:latin typeface="Comic Sans MS" pitchFamily="66" charset="0"/>
                <a:cs typeface="Arial" charset="0"/>
              </a:rPr>
              <a:t>: </a:t>
            </a:r>
            <a:r>
              <a:rPr lang="en-US" sz="2800" dirty="0" smtClean="0">
                <a:latin typeface="Comic Sans MS" pitchFamily="66" charset="0"/>
                <a:cs typeface="Arial" charset="0"/>
              </a:rPr>
              <a:t>Severe mood swings, anxiety attacks, substance abuse, symptoms of schizophrenia or chronic depression require investigation and professional treatment.</a:t>
            </a:r>
          </a:p>
          <a:p>
            <a:pPr marL="0" indent="0" algn="ctr">
              <a:lnSpc>
                <a:spcPct val="90000"/>
              </a:lnSpc>
              <a:buClrTx/>
              <a:buNone/>
              <a:defRPr/>
            </a:pPr>
            <a:r>
              <a:rPr lang="en-US" sz="2800" b="1" dirty="0" smtClean="0">
                <a:solidFill>
                  <a:schemeClr val="accent1">
                    <a:lumMod val="50000"/>
                  </a:schemeClr>
                </a:solidFill>
                <a:latin typeface="Comic Sans MS" pitchFamily="66" charset="0"/>
                <a:cs typeface="Arial" charset="0"/>
              </a:rPr>
              <a:t>You can’t fix these problems.  Don’t try!</a:t>
            </a:r>
          </a:p>
          <a:p>
            <a:pPr marL="609600" indent="-609600">
              <a:lnSpc>
                <a:spcPct val="90000"/>
              </a:lnSpc>
              <a:buClrTx/>
              <a:defRPr/>
            </a:pPr>
            <a:r>
              <a:rPr lang="en-US" sz="2800" dirty="0" smtClean="0">
                <a:latin typeface="Comic Sans MS" pitchFamily="66" charset="0"/>
                <a:cs typeface="Arial" charset="0"/>
              </a:rPr>
              <a:t>Always follow your personnel policies carefully.</a:t>
            </a:r>
          </a:p>
          <a:p>
            <a:pPr marL="609600" indent="-609600">
              <a:lnSpc>
                <a:spcPct val="90000"/>
              </a:lnSpc>
              <a:buClrTx/>
              <a:defRPr/>
            </a:pPr>
            <a:r>
              <a:rPr lang="en-US" sz="2800" dirty="0" smtClean="0">
                <a:latin typeface="Comic Sans MS" pitchFamily="66" charset="0"/>
                <a:cs typeface="Arial" charset="0"/>
              </a:rPr>
              <a:t>Report what you observe and how the behavior impacts the workplace – be as specific as you can.</a:t>
            </a:r>
          </a:p>
          <a:p>
            <a:pPr marL="609600" indent="-609600">
              <a:lnSpc>
                <a:spcPct val="90000"/>
              </a:lnSpc>
              <a:buClrTx/>
              <a:defRPr/>
            </a:pPr>
            <a:r>
              <a:rPr lang="en-US" sz="2800" dirty="0" smtClean="0">
                <a:latin typeface="Comic Sans MS" pitchFamily="66" charset="0"/>
                <a:cs typeface="Arial" charset="0"/>
              </a:rPr>
              <a:t>Don’t attempt to diagnose the cause, stay focused on what you observe and how it impacts the workplace.</a:t>
            </a:r>
          </a:p>
        </p:txBody>
      </p:sp>
      <p:sp>
        <p:nvSpPr>
          <p:cNvPr id="107524" name="Text Box 4"/>
          <p:cNvSpPr txBox="1">
            <a:spLocks noChangeArrowheads="1"/>
          </p:cNvSpPr>
          <p:nvPr/>
        </p:nvSpPr>
        <p:spPr bwMode="auto">
          <a:xfrm>
            <a:off x="2438400" y="1143000"/>
            <a:ext cx="3733800" cy="536575"/>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4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34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345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345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34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uiExpand="1"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5555" name="Rectangle 3"/>
          <p:cNvSpPr>
            <a:spLocks noGrp="1" noChangeArrowheads="1"/>
          </p:cNvSpPr>
          <p:nvPr>
            <p:ph type="body" idx="1"/>
          </p:nvPr>
        </p:nvSpPr>
        <p:spPr>
          <a:xfrm>
            <a:off x="457200" y="2133600"/>
            <a:ext cx="8686800" cy="4267200"/>
          </a:xfrm>
        </p:spPr>
        <p:txBody>
          <a:bodyPr/>
          <a:lstStyle/>
          <a:p>
            <a:pPr marL="609600" indent="-609600">
              <a:lnSpc>
                <a:spcPct val="90000"/>
              </a:lnSpc>
              <a:buClrTx/>
            </a:pPr>
            <a:r>
              <a:rPr lang="en-US" sz="2800" smtClean="0">
                <a:latin typeface="Comic Sans MS" pitchFamily="66" charset="0"/>
                <a:cs typeface="Arial" charset="0"/>
              </a:rPr>
              <a:t>Remember: The negative behavior has somehow worked for the employee in the past.</a:t>
            </a:r>
          </a:p>
          <a:p>
            <a:pPr marL="609600" indent="-609600">
              <a:lnSpc>
                <a:spcPct val="90000"/>
              </a:lnSpc>
              <a:buClrTx/>
            </a:pPr>
            <a:r>
              <a:rPr lang="en-US" sz="2800" smtClean="0">
                <a:latin typeface="Comic Sans MS" pitchFamily="66" charset="0"/>
                <a:cs typeface="Arial" charset="0"/>
              </a:rPr>
              <a:t>Your goal is to neutralize the effectiveness of the undesirable behavior.</a:t>
            </a:r>
          </a:p>
          <a:p>
            <a:pPr marL="609600" indent="-609600">
              <a:lnSpc>
                <a:spcPct val="90000"/>
              </a:lnSpc>
              <a:buClrTx/>
            </a:pPr>
            <a:r>
              <a:rPr lang="en-US" sz="2800" smtClean="0">
                <a:latin typeface="Comic Sans MS" pitchFamily="66" charset="0"/>
                <a:cs typeface="Arial" charset="0"/>
              </a:rPr>
              <a:t>Note: Many negative behaviors in the workplace have their origin in unhealthy family relationships or personal disappointments.</a:t>
            </a:r>
          </a:p>
          <a:p>
            <a:pPr marL="609600" indent="-609600">
              <a:lnSpc>
                <a:spcPct val="90000"/>
              </a:lnSpc>
              <a:buClrTx/>
            </a:pPr>
            <a:r>
              <a:rPr lang="en-US" sz="2800" smtClean="0">
                <a:latin typeface="Comic Sans MS" pitchFamily="66" charset="0"/>
                <a:cs typeface="Arial" charset="0"/>
              </a:rPr>
              <a:t>Don’t get “sucked into this trap”, you are not a psychiatrist – stay focused on the behavior and always act on facts!</a:t>
            </a:r>
          </a:p>
        </p:txBody>
      </p:sp>
      <p:sp>
        <p:nvSpPr>
          <p:cNvPr id="108548" name="Text Box 4"/>
          <p:cNvSpPr txBox="1">
            <a:spLocks noChangeArrowheads="1"/>
          </p:cNvSpPr>
          <p:nvPr/>
        </p:nvSpPr>
        <p:spPr bwMode="auto">
          <a:xfrm>
            <a:off x="457200" y="1143000"/>
            <a:ext cx="8077200" cy="534988"/>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Focus On the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5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5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5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5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6579" name="Rectangle 3"/>
          <p:cNvSpPr>
            <a:spLocks noGrp="1" noChangeArrowheads="1"/>
          </p:cNvSpPr>
          <p:nvPr>
            <p:ph type="body" idx="1"/>
          </p:nvPr>
        </p:nvSpPr>
        <p:spPr>
          <a:xfrm>
            <a:off x="76200" y="2209800"/>
            <a:ext cx="9067800" cy="4648200"/>
          </a:xfrm>
        </p:spPr>
        <p:txBody>
          <a:bodyPr/>
          <a:lstStyle/>
          <a:p>
            <a:pPr marL="457200" indent="-457200" algn="ctr">
              <a:lnSpc>
                <a:spcPct val="80000"/>
              </a:lnSpc>
              <a:buClrTx/>
              <a:buSzTx/>
              <a:buFont typeface="Wingdings" pitchFamily="2" charset="2"/>
              <a:buNone/>
            </a:pPr>
            <a:r>
              <a:rPr lang="en-US" dirty="0" smtClean="0">
                <a:latin typeface="Comic Sans MS" pitchFamily="66" charset="0"/>
                <a:cs typeface="Arial" charset="0"/>
              </a:rPr>
              <a:t>	Prepare yourself for the meeting</a:t>
            </a:r>
          </a:p>
          <a:p>
            <a:pPr marL="457200" indent="-457200">
              <a:lnSpc>
                <a:spcPct val="80000"/>
              </a:lnSpc>
              <a:buClrTx/>
              <a:buSzTx/>
              <a:buFont typeface="Wingdings" pitchFamily="2" charset="2"/>
              <a:buNone/>
            </a:pPr>
            <a:endParaRPr lang="en-US" sz="1200" dirty="0" smtClean="0">
              <a:latin typeface="Comic Sans MS" pitchFamily="66" charset="0"/>
              <a:cs typeface="Arial" charset="0"/>
            </a:endParaRPr>
          </a:p>
          <a:p>
            <a:pPr marL="914400" lvl="1" indent="-342900">
              <a:lnSpc>
                <a:spcPct val="80000"/>
              </a:lnSpc>
              <a:buClrTx/>
            </a:pPr>
            <a:r>
              <a:rPr lang="en-US" dirty="0" smtClean="0">
                <a:latin typeface="Comic Sans MS" pitchFamily="66" charset="0"/>
                <a:cs typeface="Arial" charset="0"/>
              </a:rPr>
              <a:t>Separate the person’s professional role from his/her personality</a:t>
            </a:r>
          </a:p>
          <a:p>
            <a:pPr marL="914400" lvl="1" indent="-342900">
              <a:lnSpc>
                <a:spcPct val="80000"/>
              </a:lnSpc>
              <a:buClrTx/>
            </a:pPr>
            <a:r>
              <a:rPr lang="en-US" dirty="0" smtClean="0">
                <a:latin typeface="Comic Sans MS" pitchFamily="66" charset="0"/>
                <a:cs typeface="Arial" charset="0"/>
              </a:rPr>
              <a:t>Don’t get emotional</a:t>
            </a:r>
          </a:p>
          <a:p>
            <a:pPr marL="914400" lvl="1" indent="-342900">
              <a:lnSpc>
                <a:spcPct val="80000"/>
              </a:lnSpc>
              <a:buClrTx/>
            </a:pPr>
            <a:r>
              <a:rPr lang="en-US" dirty="0" smtClean="0">
                <a:latin typeface="Comic Sans MS" pitchFamily="66" charset="0"/>
                <a:cs typeface="Arial" charset="0"/>
              </a:rPr>
              <a:t>Don’t take anything personally</a:t>
            </a:r>
          </a:p>
          <a:p>
            <a:pPr marL="914400" lvl="1" indent="-342900">
              <a:lnSpc>
                <a:spcPct val="80000"/>
              </a:lnSpc>
              <a:buClrTx/>
            </a:pPr>
            <a:r>
              <a:rPr lang="en-US" u="sng" dirty="0" smtClean="0">
                <a:latin typeface="Comic Sans MS" pitchFamily="66" charset="0"/>
                <a:cs typeface="Arial" charset="0"/>
              </a:rPr>
              <a:t>Remember</a:t>
            </a:r>
            <a:r>
              <a:rPr lang="en-US" dirty="0" smtClean="0">
                <a:latin typeface="Comic Sans MS" pitchFamily="66" charset="0"/>
                <a:cs typeface="Arial" charset="0"/>
              </a:rPr>
              <a:t>: It’s not about you, it’s about the employee’s behavior</a:t>
            </a:r>
          </a:p>
          <a:p>
            <a:pPr marL="914400" lvl="1" indent="-342900">
              <a:lnSpc>
                <a:spcPct val="80000"/>
              </a:lnSpc>
              <a:buClrTx/>
            </a:pPr>
            <a:r>
              <a:rPr lang="en-US" u="sng" dirty="0" smtClean="0">
                <a:latin typeface="Comic Sans MS" pitchFamily="66" charset="0"/>
                <a:cs typeface="Arial" charset="0"/>
              </a:rPr>
              <a:t>Finally</a:t>
            </a:r>
            <a:r>
              <a:rPr lang="en-US" dirty="0" smtClean="0">
                <a:latin typeface="Comic Sans MS" pitchFamily="66" charset="0"/>
                <a:cs typeface="Arial" charset="0"/>
              </a:rPr>
              <a:t>: Don’t assume the negative behavior is caused by negative intent – it may be from fear, confusion, lack of motivation, personal problems</a:t>
            </a:r>
          </a:p>
        </p:txBody>
      </p:sp>
      <p:sp>
        <p:nvSpPr>
          <p:cNvPr id="110596" name="Text Box 4"/>
          <p:cNvSpPr txBox="1">
            <a:spLocks noChangeArrowheads="1"/>
          </p:cNvSpPr>
          <p:nvPr/>
        </p:nvSpPr>
        <p:spPr bwMode="auto">
          <a:xfrm>
            <a:off x="457200" y="1219200"/>
            <a:ext cx="8077200" cy="534988"/>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Plan a Me</a:t>
            </a:r>
            <a:r>
              <a:rPr lang="en-US" sz="3200" b="1" u="sng" dirty="0">
                <a:solidFill>
                  <a:schemeClr val="accent1">
                    <a:lumMod val="50000"/>
                  </a:schemeClr>
                </a:solidFill>
                <a:latin typeface="Comic Sans MS" pitchFamily="66" charset="0"/>
              </a:rPr>
              <a:t>eting with the </a:t>
            </a:r>
            <a:r>
              <a:rPr lang="en-US" sz="3200" b="1" u="sng" dirty="0">
                <a:solidFill>
                  <a:schemeClr val="accent1">
                    <a:lumMod val="50000"/>
                  </a:schemeClr>
                </a:solidFill>
                <a:latin typeface="Comic Sans MS" pitchFamily="66" charset="0"/>
                <a:cs typeface="Arial" charset="0"/>
              </a:rPr>
              <a:t>Employee</a:t>
            </a:r>
            <a:endParaRPr lang="en-US" sz="3200" b="1" u="sng" dirty="0">
              <a:solidFill>
                <a:schemeClr val="accent1">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657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3657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365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3657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36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6579" name="Rectangle 3"/>
          <p:cNvSpPr>
            <a:spLocks noGrp="1" noChangeArrowheads="1"/>
          </p:cNvSpPr>
          <p:nvPr>
            <p:ph type="body" idx="1"/>
          </p:nvPr>
        </p:nvSpPr>
        <p:spPr>
          <a:xfrm>
            <a:off x="228600" y="2209800"/>
            <a:ext cx="9067800" cy="4648200"/>
          </a:xfrm>
        </p:spPr>
        <p:txBody>
          <a:bodyPr/>
          <a:lstStyle/>
          <a:p>
            <a:pPr marL="457200" indent="-457200">
              <a:lnSpc>
                <a:spcPct val="80000"/>
              </a:lnSpc>
              <a:buClrTx/>
              <a:buSzTx/>
              <a:defRPr/>
            </a:pPr>
            <a:r>
              <a:rPr lang="en-US" dirty="0" smtClean="0">
                <a:latin typeface="Comic Sans MS" pitchFamily="66" charset="0"/>
                <a:cs typeface="Arial" charset="0"/>
              </a:rPr>
              <a:t>Do your homework</a:t>
            </a:r>
          </a:p>
          <a:p>
            <a:pPr marL="914400" lvl="1" indent="-342900">
              <a:lnSpc>
                <a:spcPct val="80000"/>
              </a:lnSpc>
              <a:buClrTx/>
              <a:defRPr/>
            </a:pPr>
            <a:r>
              <a:rPr lang="en-US" dirty="0" smtClean="0">
                <a:latin typeface="Comic Sans MS" pitchFamily="66" charset="0"/>
                <a:cs typeface="Arial" charset="0"/>
              </a:rPr>
              <a:t>Always act on facts, not gossip or rumor</a:t>
            </a:r>
          </a:p>
          <a:p>
            <a:pPr marL="914400" lvl="1" indent="-342900">
              <a:lnSpc>
                <a:spcPct val="80000"/>
              </a:lnSpc>
              <a:buClrTx/>
              <a:defRPr/>
            </a:pPr>
            <a:r>
              <a:rPr lang="en-US" dirty="0" smtClean="0">
                <a:latin typeface="Comic Sans MS" pitchFamily="66" charset="0"/>
                <a:cs typeface="Arial" charset="0"/>
              </a:rPr>
              <a:t>If you haven’t seen the behavior, get details from those who have</a:t>
            </a:r>
          </a:p>
          <a:p>
            <a:pPr marL="457200" indent="-457200">
              <a:lnSpc>
                <a:spcPct val="80000"/>
              </a:lnSpc>
              <a:buClrTx/>
              <a:buSzTx/>
              <a:defRPr/>
            </a:pPr>
            <a:r>
              <a:rPr lang="en-US" dirty="0" smtClean="0">
                <a:latin typeface="Comic Sans MS" pitchFamily="66" charset="0"/>
                <a:cs typeface="Arial" charset="0"/>
              </a:rPr>
              <a:t>Plan meeting mechanics</a:t>
            </a:r>
          </a:p>
          <a:p>
            <a:pPr marL="914400" lvl="1" indent="-342900">
              <a:lnSpc>
                <a:spcPct val="80000"/>
              </a:lnSpc>
              <a:buClrTx/>
              <a:defRPr/>
            </a:pPr>
            <a:r>
              <a:rPr lang="en-US" b="1" dirty="0" smtClean="0">
                <a:solidFill>
                  <a:schemeClr val="accent1">
                    <a:lumMod val="50000"/>
                  </a:schemeClr>
                </a:solidFill>
                <a:latin typeface="Comic Sans MS" pitchFamily="66" charset="0"/>
                <a:cs typeface="Arial" charset="0"/>
              </a:rPr>
              <a:t>Timing</a:t>
            </a:r>
            <a:r>
              <a:rPr lang="en-US" dirty="0" smtClean="0">
                <a:latin typeface="Comic Sans MS" pitchFamily="66" charset="0"/>
                <a:cs typeface="Arial" charset="0"/>
              </a:rPr>
              <a:t> – end of day, end of week?</a:t>
            </a:r>
          </a:p>
          <a:p>
            <a:pPr marL="914400" lvl="1" indent="-342900">
              <a:lnSpc>
                <a:spcPct val="80000"/>
              </a:lnSpc>
              <a:buClrTx/>
              <a:defRPr/>
            </a:pPr>
            <a:r>
              <a:rPr lang="en-US" b="1" dirty="0" smtClean="0">
                <a:solidFill>
                  <a:schemeClr val="accent1">
                    <a:lumMod val="50000"/>
                  </a:schemeClr>
                </a:solidFill>
                <a:latin typeface="Comic Sans MS" pitchFamily="66" charset="0"/>
                <a:cs typeface="Arial" charset="0"/>
              </a:rPr>
              <a:t>Location</a:t>
            </a:r>
            <a:r>
              <a:rPr lang="en-US" dirty="0" smtClean="0">
                <a:latin typeface="Comic Sans MS" pitchFamily="66" charset="0"/>
                <a:cs typeface="Arial" charset="0"/>
              </a:rPr>
              <a:t> – quiet, private, no interruptions</a:t>
            </a:r>
          </a:p>
          <a:p>
            <a:pPr marL="914400" lvl="1" indent="-342900">
              <a:lnSpc>
                <a:spcPct val="80000"/>
              </a:lnSpc>
              <a:buClrTx/>
              <a:defRPr/>
            </a:pPr>
            <a:r>
              <a:rPr lang="en-US" b="1" dirty="0" smtClean="0">
                <a:solidFill>
                  <a:schemeClr val="accent1">
                    <a:lumMod val="50000"/>
                  </a:schemeClr>
                </a:solidFill>
                <a:latin typeface="Comic Sans MS" pitchFamily="66" charset="0"/>
                <a:cs typeface="Arial" charset="0"/>
              </a:rPr>
              <a:t>Who</a:t>
            </a:r>
            <a:r>
              <a:rPr lang="en-US" dirty="0" smtClean="0">
                <a:latin typeface="Comic Sans MS" pitchFamily="66" charset="0"/>
                <a:cs typeface="Arial" charset="0"/>
              </a:rPr>
              <a:t> – just you and employee?  Should you add HR rep, union rep, next level of supervision, other employees who have experienced the behavior?</a:t>
            </a:r>
          </a:p>
        </p:txBody>
      </p:sp>
      <p:sp>
        <p:nvSpPr>
          <p:cNvPr id="109572" name="Text Box 4"/>
          <p:cNvSpPr txBox="1">
            <a:spLocks noChangeArrowheads="1"/>
          </p:cNvSpPr>
          <p:nvPr/>
        </p:nvSpPr>
        <p:spPr bwMode="auto">
          <a:xfrm>
            <a:off x="457200" y="1219200"/>
            <a:ext cx="8077200" cy="534988"/>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Plan a Me</a:t>
            </a:r>
            <a:r>
              <a:rPr lang="en-US" sz="3200" b="1" u="sng" dirty="0">
                <a:solidFill>
                  <a:schemeClr val="accent1">
                    <a:lumMod val="50000"/>
                  </a:schemeClr>
                </a:solidFill>
                <a:latin typeface="Comic Sans MS" pitchFamily="66" charset="0"/>
              </a:rPr>
              <a:t>eting with the </a:t>
            </a:r>
            <a:r>
              <a:rPr lang="en-US" sz="3200" b="1" u="sng" dirty="0">
                <a:solidFill>
                  <a:schemeClr val="accent1">
                    <a:lumMod val="50000"/>
                  </a:schemeClr>
                </a:solidFill>
                <a:latin typeface="Comic Sans MS" pitchFamily="66" charset="0"/>
                <a:cs typeface="Arial" charset="0"/>
              </a:rPr>
              <a:t>Employee</a:t>
            </a:r>
            <a:endParaRPr lang="en-US" sz="3200" b="1" u="sng" dirty="0">
              <a:solidFill>
                <a:schemeClr val="accent1">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65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3657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3657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36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uiExpand="1"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7603" name="Rectangle 3"/>
          <p:cNvSpPr>
            <a:spLocks noGrp="1" noChangeArrowheads="1"/>
          </p:cNvSpPr>
          <p:nvPr>
            <p:ph type="body" idx="1"/>
          </p:nvPr>
        </p:nvSpPr>
        <p:spPr>
          <a:xfrm>
            <a:off x="228600" y="2286000"/>
            <a:ext cx="8763000" cy="4953000"/>
          </a:xfrm>
        </p:spPr>
        <p:txBody>
          <a:bodyPr/>
          <a:lstStyle/>
          <a:p>
            <a:pPr marL="914400" lvl="1" indent="-342900">
              <a:lnSpc>
                <a:spcPct val="90000"/>
              </a:lnSpc>
              <a:buClrTx/>
              <a:buSzTx/>
              <a:buFont typeface="Wingdings" pitchFamily="2" charset="2"/>
              <a:buChar char="§"/>
            </a:pPr>
            <a:r>
              <a:rPr lang="en-US" sz="3200" dirty="0" smtClean="0">
                <a:latin typeface="Comic Sans MS" pitchFamily="66" charset="0"/>
                <a:cs typeface="Arial" charset="0"/>
              </a:rPr>
              <a:t>Confront the problem directly</a:t>
            </a:r>
          </a:p>
          <a:p>
            <a:pPr marL="914400" lvl="1" indent="-342900">
              <a:lnSpc>
                <a:spcPct val="90000"/>
              </a:lnSpc>
              <a:buClrTx/>
              <a:buSzTx/>
              <a:buFont typeface="Wingdings" pitchFamily="2" charset="2"/>
              <a:buChar char="§"/>
            </a:pPr>
            <a:r>
              <a:rPr lang="en-US" sz="3200" dirty="0" smtClean="0">
                <a:latin typeface="Comic Sans MS" pitchFamily="66" charset="0"/>
                <a:cs typeface="Arial" charset="0"/>
              </a:rPr>
              <a:t>Deal with the behavior, not the person</a:t>
            </a:r>
          </a:p>
          <a:p>
            <a:pPr marL="914400" lvl="1" indent="-342900">
              <a:lnSpc>
                <a:spcPct val="90000"/>
              </a:lnSpc>
              <a:buClrTx/>
              <a:buSzTx/>
              <a:buFont typeface="Wingdings" pitchFamily="2" charset="2"/>
              <a:buChar char="§"/>
            </a:pPr>
            <a:r>
              <a:rPr lang="en-US" sz="3200" dirty="0" smtClean="0">
                <a:latin typeface="Comic Sans MS" pitchFamily="66" charset="0"/>
                <a:cs typeface="Arial" charset="0"/>
              </a:rPr>
              <a:t>Use “I” statements, not “You” statements (I need everyone here on time … not you are always late)</a:t>
            </a:r>
          </a:p>
          <a:p>
            <a:pPr marL="914400" lvl="1" indent="-342900">
              <a:lnSpc>
                <a:spcPct val="90000"/>
              </a:lnSpc>
              <a:buClrTx/>
              <a:buSzTx/>
              <a:buFont typeface="Wingdings" pitchFamily="2" charset="2"/>
              <a:buChar char="§"/>
            </a:pPr>
            <a:r>
              <a:rPr lang="en-US" sz="3200" dirty="0" smtClean="0">
                <a:latin typeface="Comic Sans MS" pitchFamily="66" charset="0"/>
                <a:cs typeface="Arial" charset="0"/>
              </a:rPr>
              <a:t>Give employee chance to offer an explanation and a solution</a:t>
            </a:r>
          </a:p>
          <a:p>
            <a:pPr marL="914400" lvl="1" indent="-342900">
              <a:lnSpc>
                <a:spcPct val="90000"/>
              </a:lnSpc>
              <a:buClrTx/>
              <a:buSzTx/>
              <a:buFontTx/>
              <a:buNone/>
            </a:pPr>
            <a:endParaRPr lang="en-US" sz="3200" dirty="0" smtClean="0">
              <a:latin typeface="Comic Sans MS" pitchFamily="66" charset="0"/>
              <a:cs typeface="Arial" charset="0"/>
            </a:endParaRPr>
          </a:p>
        </p:txBody>
      </p:sp>
      <p:sp>
        <p:nvSpPr>
          <p:cNvPr id="111620" name="Text Box 4"/>
          <p:cNvSpPr txBox="1">
            <a:spLocks noChangeArrowheads="1"/>
          </p:cNvSpPr>
          <p:nvPr/>
        </p:nvSpPr>
        <p:spPr bwMode="auto">
          <a:xfrm>
            <a:off x="457200" y="1219200"/>
            <a:ext cx="8077200" cy="534988"/>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At The Employee Meeting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7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7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7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7603" name="Rectangle 3"/>
          <p:cNvSpPr>
            <a:spLocks noGrp="1" noChangeArrowheads="1"/>
          </p:cNvSpPr>
          <p:nvPr>
            <p:ph type="body" idx="1"/>
          </p:nvPr>
        </p:nvSpPr>
        <p:spPr>
          <a:xfrm>
            <a:off x="228600" y="2286000"/>
            <a:ext cx="8763000" cy="4953000"/>
          </a:xfrm>
        </p:spPr>
        <p:txBody>
          <a:bodyPr/>
          <a:lstStyle/>
          <a:p>
            <a:pPr marL="914400" lvl="1" indent="-342900">
              <a:lnSpc>
                <a:spcPct val="90000"/>
              </a:lnSpc>
              <a:buClrTx/>
              <a:buSzTx/>
              <a:buFont typeface="Wingdings" pitchFamily="2" charset="2"/>
              <a:buChar char="§"/>
            </a:pPr>
            <a:r>
              <a:rPr lang="en-US" sz="3200" dirty="0" smtClean="0">
                <a:latin typeface="Comic Sans MS" pitchFamily="66" charset="0"/>
                <a:cs typeface="Arial" charset="0"/>
              </a:rPr>
              <a:t>If issues “hit the fan” stay focused on listening, not arguing (Ask: “What are your thoughts about …?”)</a:t>
            </a:r>
          </a:p>
          <a:p>
            <a:pPr marL="914400" lvl="1" indent="-342900">
              <a:lnSpc>
                <a:spcPct val="90000"/>
              </a:lnSpc>
              <a:buClrTx/>
              <a:buSzTx/>
              <a:buFont typeface="Wingdings" pitchFamily="2" charset="2"/>
              <a:buChar char="§"/>
            </a:pPr>
            <a:r>
              <a:rPr lang="en-US" sz="3200" dirty="0" smtClean="0">
                <a:latin typeface="Comic Sans MS" pitchFamily="66" charset="0"/>
                <a:cs typeface="Arial" charset="0"/>
              </a:rPr>
              <a:t>Stay calm and focused on behavior</a:t>
            </a:r>
          </a:p>
          <a:p>
            <a:pPr marL="914400" lvl="1" indent="-342900">
              <a:lnSpc>
                <a:spcPct val="90000"/>
              </a:lnSpc>
              <a:buClrTx/>
              <a:buSzTx/>
              <a:buFont typeface="Wingdings" pitchFamily="2" charset="2"/>
              <a:buChar char="§"/>
            </a:pPr>
            <a:r>
              <a:rPr lang="en-US" sz="3200" dirty="0" smtClean="0">
                <a:latin typeface="Comic Sans MS" pitchFamily="66" charset="0"/>
                <a:cs typeface="Arial" charset="0"/>
              </a:rPr>
              <a:t>If you reach a stalemate, end meeting with “Let’s sleep on it and meet again on …”</a:t>
            </a:r>
          </a:p>
          <a:p>
            <a:pPr marL="914400" lvl="1" indent="-342900">
              <a:lnSpc>
                <a:spcPct val="90000"/>
              </a:lnSpc>
              <a:buClrTx/>
              <a:buSzTx/>
              <a:buFont typeface="Wingdings" pitchFamily="2" charset="2"/>
              <a:buChar char="§"/>
            </a:pPr>
            <a:r>
              <a:rPr lang="en-US" sz="3200" dirty="0" smtClean="0">
                <a:latin typeface="Comic Sans MS" pitchFamily="66" charset="0"/>
                <a:cs typeface="Arial" charset="0"/>
              </a:rPr>
              <a:t>Be prepared and have a plan for how to handle any possible issue!</a:t>
            </a:r>
          </a:p>
        </p:txBody>
      </p:sp>
      <p:sp>
        <p:nvSpPr>
          <p:cNvPr id="112644" name="Text Box 4"/>
          <p:cNvSpPr txBox="1">
            <a:spLocks noChangeArrowheads="1"/>
          </p:cNvSpPr>
          <p:nvPr/>
        </p:nvSpPr>
        <p:spPr bwMode="auto">
          <a:xfrm>
            <a:off x="457200" y="1219200"/>
            <a:ext cx="8077200" cy="534988"/>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At The Employee Meeting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7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7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9651" name="Rectangle 3"/>
          <p:cNvSpPr>
            <a:spLocks noGrp="1" noChangeArrowheads="1"/>
          </p:cNvSpPr>
          <p:nvPr>
            <p:ph type="body" idx="1"/>
          </p:nvPr>
        </p:nvSpPr>
        <p:spPr>
          <a:xfrm>
            <a:off x="457200" y="1981200"/>
            <a:ext cx="8686800" cy="4267200"/>
          </a:xfrm>
        </p:spPr>
        <p:txBody>
          <a:bodyPr/>
          <a:lstStyle/>
          <a:p>
            <a:pPr marL="609600" indent="-609600">
              <a:lnSpc>
                <a:spcPct val="80000"/>
              </a:lnSpc>
              <a:buClrTx/>
              <a:buSzTx/>
            </a:pPr>
            <a:r>
              <a:rPr lang="en-US" sz="3000" dirty="0" smtClean="0">
                <a:latin typeface="Comic Sans MS" pitchFamily="66" charset="0"/>
                <a:cs typeface="Arial" charset="0"/>
              </a:rPr>
              <a:t>Learned behaviors that have persisted for years are not easy to change – be patient, aim for continuous improvement, not instant success.</a:t>
            </a:r>
          </a:p>
          <a:p>
            <a:pPr marL="609600" indent="-609600">
              <a:lnSpc>
                <a:spcPct val="80000"/>
              </a:lnSpc>
              <a:buClrTx/>
              <a:buSzTx/>
            </a:pPr>
            <a:r>
              <a:rPr lang="en-US" sz="3000" dirty="0" smtClean="0">
                <a:latin typeface="Comic Sans MS" pitchFamily="66" charset="0"/>
                <a:cs typeface="Arial" charset="0"/>
              </a:rPr>
              <a:t>Your goal is not to become “best friends” with the employee, you don’t even have to like him/her.  The goal is to modify the unacceptable behavior. </a:t>
            </a:r>
          </a:p>
          <a:p>
            <a:pPr marL="609600" indent="-609600">
              <a:lnSpc>
                <a:spcPct val="80000"/>
              </a:lnSpc>
              <a:buClrTx/>
              <a:buSzTx/>
            </a:pPr>
            <a:r>
              <a:rPr lang="en-US" sz="3000" dirty="0" smtClean="0">
                <a:latin typeface="Comic Sans MS" pitchFamily="66" charset="0"/>
                <a:cs typeface="Arial" charset="0"/>
              </a:rPr>
              <a:t>Provide feedback to the employee, compliment when you see improvements and point out continuing problems with equal vigor.</a:t>
            </a:r>
          </a:p>
        </p:txBody>
      </p:sp>
      <p:sp>
        <p:nvSpPr>
          <p:cNvPr id="113668" name="Text Box 4"/>
          <p:cNvSpPr txBox="1">
            <a:spLocks noChangeArrowheads="1"/>
          </p:cNvSpPr>
          <p:nvPr/>
        </p:nvSpPr>
        <p:spPr bwMode="auto">
          <a:xfrm>
            <a:off x="1143000" y="1217613"/>
            <a:ext cx="7315200" cy="534987"/>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Goal: Coming to a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9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9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9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39651" name="Rectangle 3"/>
          <p:cNvSpPr>
            <a:spLocks noGrp="1" noChangeArrowheads="1"/>
          </p:cNvSpPr>
          <p:nvPr>
            <p:ph type="body" idx="1"/>
          </p:nvPr>
        </p:nvSpPr>
        <p:spPr>
          <a:xfrm>
            <a:off x="457200" y="2057400"/>
            <a:ext cx="8686800" cy="4267200"/>
          </a:xfrm>
        </p:spPr>
        <p:txBody>
          <a:bodyPr/>
          <a:lstStyle/>
          <a:p>
            <a:pPr marL="609600" indent="-609600">
              <a:lnSpc>
                <a:spcPct val="80000"/>
              </a:lnSpc>
              <a:buClrTx/>
              <a:buSzTx/>
            </a:pPr>
            <a:r>
              <a:rPr lang="en-US" sz="3000" smtClean="0">
                <a:latin typeface="Comic Sans MS" pitchFamily="66" charset="0"/>
                <a:cs typeface="Arial" charset="0"/>
              </a:rPr>
              <a:t>Don’t give up easily, but know when you are at the end.  Not all problems are fixable and not all employees are willing (able) to change.  You must be willing to start termination procedures when appropriate.</a:t>
            </a:r>
          </a:p>
          <a:p>
            <a:pPr marL="609600" indent="-609600">
              <a:lnSpc>
                <a:spcPct val="80000"/>
              </a:lnSpc>
              <a:buClrTx/>
              <a:buSzTx/>
            </a:pPr>
            <a:r>
              <a:rPr lang="en-US" sz="3000" smtClean="0">
                <a:latin typeface="Comic Sans MS" pitchFamily="66" charset="0"/>
                <a:cs typeface="Arial" charset="0"/>
              </a:rPr>
              <a:t>Be certain to have documented every step of the process consistent with your HR policies and be certain to have kept HR involved from the beginning.</a:t>
            </a:r>
          </a:p>
        </p:txBody>
      </p:sp>
      <p:sp>
        <p:nvSpPr>
          <p:cNvPr id="114692" name="Text Box 4"/>
          <p:cNvSpPr txBox="1">
            <a:spLocks noChangeArrowheads="1"/>
          </p:cNvSpPr>
          <p:nvPr/>
        </p:nvSpPr>
        <p:spPr bwMode="auto">
          <a:xfrm>
            <a:off x="1143000" y="1217613"/>
            <a:ext cx="7315200" cy="534987"/>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Goal: Coming to a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9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uiExpand="1"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p>
        </p:txBody>
      </p:sp>
      <p:sp>
        <p:nvSpPr>
          <p:cNvPr id="540675" name="Rectangle 3"/>
          <p:cNvSpPr>
            <a:spLocks noGrp="1" noChangeArrowheads="1"/>
          </p:cNvSpPr>
          <p:nvPr>
            <p:ph type="body" idx="1"/>
          </p:nvPr>
        </p:nvSpPr>
        <p:spPr>
          <a:xfrm>
            <a:off x="0" y="2362200"/>
            <a:ext cx="9144000" cy="4495800"/>
          </a:xfrm>
        </p:spPr>
        <p:txBody>
          <a:bodyPr/>
          <a:lstStyle/>
          <a:p>
            <a:pPr marL="609600" indent="-609600">
              <a:lnSpc>
                <a:spcPct val="80000"/>
              </a:lnSpc>
              <a:buClrTx/>
              <a:buSzTx/>
            </a:pPr>
            <a:r>
              <a:rPr lang="en-US" dirty="0" smtClean="0">
                <a:latin typeface="Comic Sans MS" pitchFamily="66" charset="0"/>
                <a:cs typeface="Arial" charset="0"/>
              </a:rPr>
              <a:t>One negative person can damage the workplace so severely that all productive work can be affected.</a:t>
            </a:r>
          </a:p>
          <a:p>
            <a:pPr marL="609600" indent="-609600">
              <a:lnSpc>
                <a:spcPct val="80000"/>
              </a:lnSpc>
              <a:buClrTx/>
              <a:buSzTx/>
            </a:pPr>
            <a:r>
              <a:rPr lang="en-US" dirty="0" smtClean="0">
                <a:latin typeface="Comic Sans MS" pitchFamily="66" charset="0"/>
                <a:cs typeface="Arial" charset="0"/>
              </a:rPr>
              <a:t>Allowing one person to continue to disrupt the workplace influences the impression other employees have of your effectiveness as a supervisor.</a:t>
            </a:r>
          </a:p>
        </p:txBody>
      </p:sp>
      <p:sp>
        <p:nvSpPr>
          <p:cNvPr id="115716" name="Text Box 4"/>
          <p:cNvSpPr txBox="1">
            <a:spLocks noChangeArrowheads="1"/>
          </p:cNvSpPr>
          <p:nvPr/>
        </p:nvSpPr>
        <p:spPr bwMode="auto">
          <a:xfrm>
            <a:off x="457200" y="1295400"/>
            <a:ext cx="8686800" cy="534988"/>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Ignoring the Problem is not an Option!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0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0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304800"/>
            <a:ext cx="9144000" cy="838200"/>
          </a:xfrm>
        </p:spPr>
        <p:txBody>
          <a:bodyPr/>
          <a:lstStyle/>
          <a:p>
            <a:pPr algn="ctr">
              <a:defRPr/>
            </a:pPr>
            <a:r>
              <a:rPr lang="en-US" sz="4200" b="1" dirty="0" smtClean="0">
                <a:solidFill>
                  <a:schemeClr val="tx2">
                    <a:lumMod val="50000"/>
                  </a:schemeClr>
                </a:solidFill>
                <a:latin typeface="Comic Sans MS" pitchFamily="66" charset="0"/>
              </a:rPr>
              <a:t>Dealing with Difficult Employees</a:t>
            </a:r>
            <a:r>
              <a:rPr lang="en-US" sz="4200" b="1" dirty="0" smtClean="0">
                <a:solidFill>
                  <a:schemeClr val="tx2">
                    <a:lumMod val="75000"/>
                  </a:schemeClr>
                </a:solidFill>
                <a:latin typeface="Comic Sans MS" pitchFamily="66" charset="0"/>
              </a:rPr>
              <a:t>:</a:t>
            </a:r>
          </a:p>
        </p:txBody>
      </p:sp>
      <p:sp>
        <p:nvSpPr>
          <p:cNvPr id="540675" name="Rectangle 3"/>
          <p:cNvSpPr>
            <a:spLocks noGrp="1" noChangeArrowheads="1"/>
          </p:cNvSpPr>
          <p:nvPr>
            <p:ph type="body" idx="1"/>
          </p:nvPr>
        </p:nvSpPr>
        <p:spPr>
          <a:xfrm>
            <a:off x="0" y="2133600"/>
            <a:ext cx="8763000" cy="4343400"/>
          </a:xfrm>
        </p:spPr>
        <p:txBody>
          <a:bodyPr/>
          <a:lstStyle/>
          <a:p>
            <a:pPr marL="609600" indent="-609600">
              <a:lnSpc>
                <a:spcPct val="80000"/>
              </a:lnSpc>
              <a:buClrTx/>
              <a:buSzTx/>
            </a:pPr>
            <a:r>
              <a:rPr lang="en-US" sz="3000" smtClean="0">
                <a:latin typeface="Comic Sans MS" pitchFamily="66" charset="0"/>
                <a:cs typeface="Arial" charset="0"/>
              </a:rPr>
              <a:t>Addressing the problem is challenging, requires a lot of work and may cause you to question your effectiveness as a supervisor. </a:t>
            </a:r>
          </a:p>
          <a:p>
            <a:pPr marL="609600" indent="-609600">
              <a:lnSpc>
                <a:spcPct val="80000"/>
              </a:lnSpc>
              <a:buClrTx/>
              <a:buSzTx/>
            </a:pPr>
            <a:r>
              <a:rPr lang="en-US" sz="3000" smtClean="0">
                <a:latin typeface="Comic Sans MS" pitchFamily="66" charset="0"/>
                <a:cs typeface="Arial" charset="0"/>
              </a:rPr>
              <a:t>But addressing the problem will cause you to grow in confidence as you work toward a resolution (either modified behavior or termination).</a:t>
            </a:r>
          </a:p>
          <a:p>
            <a:pPr marL="609600" indent="-609600">
              <a:lnSpc>
                <a:spcPct val="80000"/>
              </a:lnSpc>
              <a:buClrTx/>
              <a:buSzTx/>
            </a:pPr>
            <a:r>
              <a:rPr lang="en-US" sz="3000" smtClean="0">
                <a:latin typeface="Comic Sans MS" pitchFamily="66" charset="0"/>
                <a:cs typeface="Arial" charset="0"/>
              </a:rPr>
              <a:t>And the subsequent increase in stature you gain as a supervisor will make it much harder for another employee to display unacceptable behaviors in the future!</a:t>
            </a:r>
          </a:p>
        </p:txBody>
      </p:sp>
      <p:sp>
        <p:nvSpPr>
          <p:cNvPr id="116740" name="Text Box 4"/>
          <p:cNvSpPr txBox="1">
            <a:spLocks noChangeArrowheads="1"/>
          </p:cNvSpPr>
          <p:nvPr/>
        </p:nvSpPr>
        <p:spPr bwMode="auto">
          <a:xfrm>
            <a:off x="457200" y="1295400"/>
            <a:ext cx="8686800" cy="534988"/>
          </a:xfrm>
          <a:prstGeom prst="rect">
            <a:avLst/>
          </a:prstGeom>
          <a:noFill/>
          <a:ln w="9525">
            <a:noFill/>
            <a:miter lim="800000"/>
            <a:headEnd/>
            <a:tailEnd/>
          </a:ln>
        </p:spPr>
        <p:txBody>
          <a:bodyPr>
            <a:spAutoFit/>
          </a:bodyPr>
          <a:lstStyle/>
          <a:p>
            <a:pPr algn="ctr" eaLnBrk="1" hangingPunct="1">
              <a:lnSpc>
                <a:spcPct val="90000"/>
              </a:lnSpc>
              <a:spcBef>
                <a:spcPct val="20000"/>
              </a:spcBef>
              <a:defRPr/>
            </a:pPr>
            <a:r>
              <a:rPr lang="en-US" sz="3200" b="1" u="sng" dirty="0">
                <a:solidFill>
                  <a:schemeClr val="accent1">
                    <a:lumMod val="50000"/>
                  </a:schemeClr>
                </a:solidFill>
                <a:latin typeface="Comic Sans MS" pitchFamily="66" charset="0"/>
                <a:cs typeface="Arial" charset="0"/>
              </a:rPr>
              <a:t>Ignoring the Problem is not an Option!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0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0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0" y="2514600"/>
            <a:ext cx="9144000" cy="5181600"/>
          </a:xfrm>
        </p:spPr>
        <p:txBody>
          <a:bodyPr/>
          <a:lstStyle/>
          <a:p>
            <a:pPr>
              <a:buClrTx/>
              <a:buFont typeface="Wingdings" pitchFamily="2" charset="2"/>
              <a:buNone/>
            </a:pPr>
            <a:r>
              <a:rPr lang="en-US" sz="3400" smtClean="0">
                <a:latin typeface="Comic Sans MS" pitchFamily="66" charset="0"/>
              </a:rPr>
              <a:t>What impact does the particular structure of your organization have on: </a:t>
            </a:r>
          </a:p>
          <a:p>
            <a:pPr lvl="1">
              <a:buClrTx/>
            </a:pPr>
            <a:r>
              <a:rPr lang="en-US" sz="3200" smtClean="0">
                <a:latin typeface="Comic Sans MS" pitchFamily="66" charset="0"/>
              </a:rPr>
              <a:t>How decisions are made?</a:t>
            </a:r>
          </a:p>
          <a:p>
            <a:pPr lvl="1">
              <a:buClrTx/>
            </a:pPr>
            <a:r>
              <a:rPr lang="en-US" sz="3200" smtClean="0">
                <a:latin typeface="Comic Sans MS" pitchFamily="66" charset="0"/>
              </a:rPr>
              <a:t>How satisfied you are working in the organization?</a:t>
            </a:r>
          </a:p>
          <a:p>
            <a:pPr lvl="1">
              <a:buClrTx/>
            </a:pPr>
            <a:r>
              <a:rPr lang="en-US" sz="3200" smtClean="0">
                <a:latin typeface="Comic Sans MS" pitchFamily="66" charset="0"/>
              </a:rPr>
              <a:t>How successful the organization is at achieving its goals?</a:t>
            </a:r>
          </a:p>
          <a:p>
            <a:endParaRPr lang="en-US" smtClean="0">
              <a:latin typeface="Comic Sans MS" pitchFamily="66" charset="0"/>
            </a:endParaRPr>
          </a:p>
          <a:p>
            <a:pPr lvl="1" algn="ctr">
              <a:lnSpc>
                <a:spcPct val="75000"/>
              </a:lnSpc>
              <a:buFontTx/>
              <a:buNone/>
            </a:pPr>
            <a:endParaRPr lang="en-US" sz="2400" b="1" smtClean="0">
              <a:latin typeface="Comic Sans MS" pitchFamily="66" charset="0"/>
            </a:endParaRPr>
          </a:p>
        </p:txBody>
      </p:sp>
      <p:sp>
        <p:nvSpPr>
          <p:cNvPr id="3" name="TextBox 2"/>
          <p:cNvSpPr txBox="1"/>
          <p:nvPr/>
        </p:nvSpPr>
        <p:spPr>
          <a:xfrm>
            <a:off x="1066800" y="304800"/>
            <a:ext cx="7086600" cy="1938992"/>
          </a:xfrm>
          <a:prstGeom prst="rect">
            <a:avLst/>
          </a:prstGeom>
          <a:solidFill>
            <a:schemeClr val="accent1">
              <a:lumMod val="50000"/>
            </a:schemeClr>
          </a:solidFill>
          <a:ln w="57150">
            <a:solidFill>
              <a:schemeClr val="tx1"/>
            </a:solidFill>
          </a:ln>
          <a:effectLst>
            <a:glow rad="228600">
              <a:schemeClr val="accent4">
                <a:satMod val="175000"/>
                <a:alpha val="40000"/>
              </a:schemeClr>
            </a:glow>
          </a:effectLst>
        </p:spPr>
        <p:txBody>
          <a:bodyPr>
            <a:spAutoFit/>
          </a:bodyPr>
          <a:lstStyle/>
          <a:p>
            <a:pPr algn="ctr">
              <a:defRPr/>
            </a:pPr>
            <a:r>
              <a:rPr lang="en-US" sz="4000" b="1" dirty="0">
                <a:solidFill>
                  <a:srgbClr val="FFFFFF"/>
                </a:solidFill>
                <a:latin typeface="Comic Sans MS" pitchFamily="66" charset="0"/>
              </a:rPr>
              <a:t>So, Which Characteristics Do You See in Your Organization?</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0" y="2514600"/>
            <a:ext cx="9144000" cy="5181600"/>
          </a:xfrm>
        </p:spPr>
        <p:txBody>
          <a:bodyPr/>
          <a:lstStyle/>
          <a:p>
            <a:pPr>
              <a:buClrTx/>
              <a:buFont typeface="Wingdings" pitchFamily="2" charset="2"/>
              <a:buNone/>
            </a:pPr>
            <a:r>
              <a:rPr lang="en-US" sz="3400" smtClean="0">
                <a:latin typeface="Comic Sans MS" pitchFamily="66" charset="0"/>
              </a:rPr>
              <a:t>How about: </a:t>
            </a:r>
          </a:p>
          <a:p>
            <a:pPr lvl="1">
              <a:buClrTx/>
            </a:pPr>
            <a:r>
              <a:rPr lang="en-US" sz="3200" smtClean="0">
                <a:latin typeface="Comic Sans MS" pitchFamily="66" charset="0"/>
              </a:rPr>
              <a:t>The military?</a:t>
            </a:r>
          </a:p>
          <a:p>
            <a:pPr lvl="1">
              <a:buClrTx/>
            </a:pPr>
            <a:r>
              <a:rPr lang="en-US" sz="3200" smtClean="0">
                <a:latin typeface="Comic Sans MS" pitchFamily="66" charset="0"/>
              </a:rPr>
              <a:t>Large corporations?</a:t>
            </a:r>
          </a:p>
          <a:p>
            <a:pPr lvl="1">
              <a:buClrTx/>
            </a:pPr>
            <a:r>
              <a:rPr lang="en-US" sz="3200" smtClean="0">
                <a:latin typeface="Comic Sans MS" pitchFamily="66" charset="0"/>
              </a:rPr>
              <a:t>Universities?  Research-focused organizations?</a:t>
            </a:r>
          </a:p>
          <a:p>
            <a:endParaRPr lang="en-US" smtClean="0">
              <a:latin typeface="Comic Sans MS" pitchFamily="66" charset="0"/>
            </a:endParaRPr>
          </a:p>
        </p:txBody>
      </p:sp>
      <p:sp>
        <p:nvSpPr>
          <p:cNvPr id="3" name="TextBox 2"/>
          <p:cNvSpPr txBox="1"/>
          <p:nvPr/>
        </p:nvSpPr>
        <p:spPr>
          <a:xfrm>
            <a:off x="1066800" y="304800"/>
            <a:ext cx="7086600" cy="1938992"/>
          </a:xfrm>
          <a:prstGeom prst="rect">
            <a:avLst/>
          </a:prstGeom>
          <a:solidFill>
            <a:schemeClr val="accent1">
              <a:lumMod val="50000"/>
            </a:schemeClr>
          </a:solidFill>
          <a:ln w="57150">
            <a:solidFill>
              <a:schemeClr val="tx1"/>
            </a:solidFill>
          </a:ln>
          <a:effectLst>
            <a:glow rad="228600">
              <a:schemeClr val="accent4">
                <a:satMod val="175000"/>
                <a:alpha val="40000"/>
              </a:schemeClr>
            </a:glow>
          </a:effectLst>
        </p:spPr>
        <p:txBody>
          <a:bodyPr>
            <a:spAutoFit/>
          </a:bodyPr>
          <a:lstStyle/>
          <a:p>
            <a:pPr algn="ctr">
              <a:defRPr/>
            </a:pPr>
            <a:r>
              <a:rPr lang="en-US" sz="4000" b="1" dirty="0">
                <a:solidFill>
                  <a:srgbClr val="FFFFFF"/>
                </a:solidFill>
                <a:latin typeface="Comic Sans MS" pitchFamily="66" charset="0"/>
              </a:rPr>
              <a:t>Are some types of organizations best suited to a particular structure?</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533400" y="-304800"/>
            <a:ext cx="9982200" cy="7391400"/>
          </a:xfrm>
          <a:prstGeom prst="star32">
            <a:avLst>
              <a:gd name="adj" fmla="val 37500"/>
            </a:avLst>
          </a:prstGeom>
          <a:solidFill>
            <a:srgbClr val="FFFF00"/>
          </a:solidFill>
          <a:ln w="9525">
            <a:solidFill>
              <a:schemeClr val="tx1"/>
            </a:solidFill>
            <a:miter lim="800000"/>
            <a:headEnd/>
            <a:tailEnd/>
          </a:ln>
        </p:spPr>
        <p:txBody>
          <a:bodyPr wrap="none" anchor="ctr"/>
          <a:lstStyle/>
          <a:p>
            <a:pPr algn="ctr">
              <a:lnSpc>
                <a:spcPct val="150000"/>
              </a:lnSpc>
              <a:spcBef>
                <a:spcPct val="15000"/>
              </a:spcBef>
            </a:pPr>
            <a:r>
              <a:rPr lang="en-US" sz="2900" b="1" dirty="0">
                <a:latin typeface="Comic Sans MS" pitchFamily="66" charset="0"/>
              </a:rPr>
              <a:t>Aspects of all three</a:t>
            </a:r>
          </a:p>
          <a:p>
            <a:pPr algn="ctr">
              <a:lnSpc>
                <a:spcPct val="150000"/>
              </a:lnSpc>
              <a:spcBef>
                <a:spcPct val="15000"/>
              </a:spcBef>
            </a:pPr>
            <a:r>
              <a:rPr lang="en-US" sz="2900" b="1" dirty="0">
                <a:latin typeface="Comic Sans MS" pitchFamily="66" charset="0"/>
              </a:rPr>
              <a:t> may exist simultaneously in research </a:t>
            </a:r>
          </a:p>
          <a:p>
            <a:pPr algn="ctr">
              <a:lnSpc>
                <a:spcPct val="150000"/>
              </a:lnSpc>
              <a:spcBef>
                <a:spcPct val="15000"/>
              </a:spcBef>
            </a:pPr>
            <a:r>
              <a:rPr lang="en-US" sz="2900" b="1" dirty="0">
                <a:latin typeface="Comic Sans MS" pitchFamily="66" charset="0"/>
              </a:rPr>
              <a:t>organizations and universities. </a:t>
            </a:r>
          </a:p>
          <a:p>
            <a:pPr algn="ctr">
              <a:lnSpc>
                <a:spcPct val="150000"/>
              </a:lnSpc>
              <a:spcBef>
                <a:spcPct val="15000"/>
              </a:spcBef>
            </a:pPr>
            <a:r>
              <a:rPr lang="en-US" sz="2900" b="1" dirty="0" smtClean="0">
                <a:latin typeface="Comic Sans MS" pitchFamily="66" charset="0"/>
              </a:rPr>
              <a:t>Often </a:t>
            </a:r>
            <a:r>
              <a:rPr lang="en-US" sz="2900" b="1" dirty="0">
                <a:latin typeface="Comic Sans MS" pitchFamily="66" charset="0"/>
              </a:rPr>
              <a:t>different levels of an organization </a:t>
            </a:r>
          </a:p>
          <a:p>
            <a:pPr algn="ctr">
              <a:lnSpc>
                <a:spcPct val="150000"/>
              </a:lnSpc>
              <a:spcBef>
                <a:spcPct val="15000"/>
              </a:spcBef>
            </a:pPr>
            <a:r>
              <a:rPr lang="en-US" sz="2900" b="1" dirty="0">
                <a:latin typeface="Comic Sans MS" pitchFamily="66" charset="0"/>
              </a:rPr>
              <a:t>will be structured differently. Recognizing </a:t>
            </a:r>
          </a:p>
          <a:p>
            <a:pPr algn="ctr">
              <a:lnSpc>
                <a:spcPct val="150000"/>
              </a:lnSpc>
              <a:spcBef>
                <a:spcPct val="15000"/>
              </a:spcBef>
            </a:pPr>
            <a:r>
              <a:rPr lang="en-US" sz="2900" b="1" dirty="0">
                <a:latin typeface="Comic Sans MS" pitchFamily="66" charset="0"/>
              </a:rPr>
              <a:t>the structure will help you understand </a:t>
            </a:r>
          </a:p>
          <a:p>
            <a:pPr algn="ctr">
              <a:lnSpc>
                <a:spcPct val="150000"/>
              </a:lnSpc>
              <a:spcBef>
                <a:spcPct val="15000"/>
              </a:spcBef>
            </a:pPr>
            <a:r>
              <a:rPr lang="en-US" sz="2900" b="1" dirty="0">
                <a:latin typeface="Comic Sans MS" pitchFamily="66" charset="0"/>
              </a:rPr>
              <a:t>how to navigate your way </a:t>
            </a:r>
          </a:p>
          <a:p>
            <a:pPr algn="ctr">
              <a:lnSpc>
                <a:spcPct val="150000"/>
              </a:lnSpc>
              <a:spcBef>
                <a:spcPct val="15000"/>
              </a:spcBef>
            </a:pPr>
            <a:r>
              <a:rPr lang="en-US" sz="2900" b="1" dirty="0">
                <a:latin typeface="Comic Sans MS" pitchFamily="66" charset="0"/>
              </a:rPr>
              <a:t>toward success!</a:t>
            </a:r>
            <a:endParaRPr lang="en-US" sz="29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0"/>
            <a:ext cx="2362200" cy="2514600"/>
          </a:xfrm>
          <a:prstGeom prst="star32">
            <a:avLst>
              <a:gd name="adj" fmla="val 37500"/>
            </a:avLst>
          </a:prstGeom>
          <a:solidFill>
            <a:srgbClr val="FFFF66"/>
          </a:solidFill>
          <a:ln w="9525">
            <a:solidFill>
              <a:schemeClr val="tx1"/>
            </a:solidFill>
            <a:miter lim="800000"/>
            <a:headEnd/>
            <a:tailEnd/>
          </a:ln>
        </p:spPr>
        <p:txBody>
          <a:bodyPr wrap="none" anchor="ctr"/>
          <a:lstStyle/>
          <a:p>
            <a:pPr algn="ctr">
              <a:lnSpc>
                <a:spcPct val="150000"/>
              </a:lnSpc>
              <a:spcBef>
                <a:spcPct val="15000"/>
              </a:spcBef>
            </a:pPr>
            <a:endParaRPr lang="en-US" sz="2900" dirty="0">
              <a:latin typeface="Comic Sans MS" pitchFamily="66" charset="0"/>
            </a:endParaRPr>
          </a:p>
        </p:txBody>
      </p:sp>
      <p:sp>
        <p:nvSpPr>
          <p:cNvPr id="3" name="TextBox 2"/>
          <p:cNvSpPr txBox="1"/>
          <p:nvPr/>
        </p:nvSpPr>
        <p:spPr>
          <a:xfrm>
            <a:off x="228600" y="1143000"/>
            <a:ext cx="8610600" cy="4832092"/>
          </a:xfrm>
          <a:prstGeom prst="rect">
            <a:avLst/>
          </a:prstGeom>
          <a:solidFill>
            <a:schemeClr val="accent1">
              <a:lumMod val="50000"/>
            </a:schemeClr>
          </a:solidFill>
          <a:ln w="76200">
            <a:solidFill>
              <a:schemeClr val="tx1"/>
            </a:solidFill>
          </a:ln>
          <a:effectLst>
            <a:glow rad="228600">
              <a:schemeClr val="accent4">
                <a:satMod val="175000"/>
                <a:alpha val="40000"/>
              </a:schemeClr>
            </a:glow>
          </a:effectLst>
          <a:scene3d>
            <a:camera prst="isometricOffAxis1Right"/>
            <a:lightRig rig="threePt" dir="t"/>
          </a:scene3d>
        </p:spPr>
        <p:txBody>
          <a:bodyPr>
            <a:spAutoFit/>
          </a:bodyPr>
          <a:lstStyle/>
          <a:p>
            <a:pPr algn="ctr">
              <a:defRPr/>
            </a:pPr>
            <a:r>
              <a:rPr lang="en-US" sz="4400" b="1" dirty="0">
                <a:solidFill>
                  <a:srgbClr val="FFFFFF"/>
                </a:solidFill>
                <a:latin typeface="Comic Sans MS" pitchFamily="66" charset="0"/>
              </a:rPr>
              <a:t>Understanding the structure and the “rules” can make what </a:t>
            </a:r>
            <a:r>
              <a:rPr lang="en-US" sz="4400" b="1" dirty="0" smtClean="0">
                <a:solidFill>
                  <a:srgbClr val="FFFFFF"/>
                </a:solidFill>
                <a:latin typeface="Comic Sans MS" pitchFamily="66" charset="0"/>
              </a:rPr>
              <a:t>otherwise seems an </a:t>
            </a:r>
            <a:r>
              <a:rPr lang="en-US" sz="4400" b="1" dirty="0">
                <a:solidFill>
                  <a:srgbClr val="FFFFFF"/>
                </a:solidFill>
                <a:latin typeface="Comic Sans MS" pitchFamily="66" charset="0"/>
              </a:rPr>
              <a:t>irrational environment begin to make sense. And only when it makes sense, can you know how to operate effectively </a:t>
            </a:r>
            <a:r>
              <a:rPr lang="en-US" sz="4400" b="1" dirty="0" smtClean="0">
                <a:solidFill>
                  <a:srgbClr val="FFFFFF"/>
                </a:solidFill>
                <a:latin typeface="Comic Sans MS" pitchFamily="66" charset="0"/>
              </a:rPr>
              <a:t>within </a:t>
            </a:r>
            <a:r>
              <a:rPr lang="en-US" sz="4400" b="1" dirty="0">
                <a:solidFill>
                  <a:srgbClr val="FFFFFF"/>
                </a:solidFill>
                <a:latin typeface="Comic Sans MS" pitchFamily="66" charset="0"/>
              </a:rPr>
              <a:t>it!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9525000" cy="3047999"/>
          </a:xfrm>
        </p:spPr>
        <p:txBody>
          <a:bodyPr/>
          <a:lstStyle/>
          <a:p>
            <a:pPr marL="342900" indent="-342900" algn="ctr">
              <a:defRPr/>
            </a:pPr>
            <a:r>
              <a:rPr lang="en-US" sz="4000" b="1" dirty="0" smtClean="0">
                <a:solidFill>
                  <a:schemeClr val="tx1"/>
                </a:solidFill>
                <a:latin typeface="Comic Sans MS" pitchFamily="66" charset="0"/>
              </a:rPr>
              <a:t>	Remember, when you become a Manager you will have considerable influence over the structure of “Your Shop” (Lab).  </a:t>
            </a:r>
            <a:r>
              <a:rPr lang="en-US" b="1" dirty="0" smtClean="0">
                <a:solidFill>
                  <a:schemeClr val="tx2">
                    <a:lumMod val="75000"/>
                  </a:schemeClr>
                </a:solidFill>
                <a:latin typeface="Comic Sans MS" pitchFamily="66" charset="0"/>
              </a:rPr>
              <a:t/>
            </a:r>
            <a:br>
              <a:rPr lang="en-US" b="1" dirty="0" smtClean="0">
                <a:solidFill>
                  <a:schemeClr val="tx2">
                    <a:lumMod val="75000"/>
                  </a:schemeClr>
                </a:solidFill>
                <a:latin typeface="Comic Sans MS" pitchFamily="66" charset="0"/>
              </a:rPr>
            </a:br>
            <a:r>
              <a:rPr lang="en-US" b="1" dirty="0" smtClean="0">
                <a:solidFill>
                  <a:schemeClr val="tx2">
                    <a:lumMod val="75000"/>
                  </a:schemeClr>
                </a:solidFill>
                <a:latin typeface="Comic Sans MS" pitchFamily="66" charset="0"/>
              </a:rPr>
              <a:t/>
            </a:r>
            <a:br>
              <a:rPr lang="en-US" b="1" dirty="0" smtClean="0">
                <a:solidFill>
                  <a:schemeClr val="tx2">
                    <a:lumMod val="75000"/>
                  </a:schemeClr>
                </a:solidFill>
                <a:latin typeface="Comic Sans MS" pitchFamily="66" charset="0"/>
              </a:rPr>
            </a:br>
            <a:endParaRPr lang="en-US" sz="4000" b="1" dirty="0" smtClean="0">
              <a:solidFill>
                <a:schemeClr val="tx2">
                  <a:lumMod val="75000"/>
                </a:schemeClr>
              </a:solidFill>
              <a:latin typeface="Comic Sans MS" pitchFamily="66" charset="0"/>
            </a:endParaRPr>
          </a:p>
        </p:txBody>
      </p:sp>
      <p:sp>
        <p:nvSpPr>
          <p:cNvPr id="23555" name="Content Placeholder 2"/>
          <p:cNvSpPr>
            <a:spLocks noGrp="1"/>
          </p:cNvSpPr>
          <p:nvPr>
            <p:ph idx="1"/>
          </p:nvPr>
        </p:nvSpPr>
        <p:spPr>
          <a:xfrm>
            <a:off x="0" y="-2133600"/>
            <a:ext cx="8991600" cy="3048000"/>
          </a:xfrm>
        </p:spPr>
        <p:txBody>
          <a:bodyPr/>
          <a:lstStyle/>
          <a:p>
            <a:pPr>
              <a:buFont typeface="Wingdings" pitchFamily="2" charset="2"/>
              <a:buNone/>
            </a:pPr>
            <a:r>
              <a:rPr lang="en-US" smtClean="0">
                <a:latin typeface="Comic Sans MS" pitchFamily="66" charset="0"/>
              </a:rPr>
              <a:t>		</a:t>
            </a:r>
          </a:p>
        </p:txBody>
      </p:sp>
      <p:sp>
        <p:nvSpPr>
          <p:cNvPr id="4" name="Rounded Rectangle 3"/>
          <p:cNvSpPr/>
          <p:nvPr/>
        </p:nvSpPr>
        <p:spPr bwMode="auto">
          <a:xfrm>
            <a:off x="457200" y="3200400"/>
            <a:ext cx="8077200" cy="1676400"/>
          </a:xfrm>
          <a:prstGeom prst="round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600" b="1" dirty="0" smtClean="0">
                <a:solidFill>
                  <a:srgbClr val="FFFFFF"/>
                </a:solidFill>
                <a:latin typeface="Comic Sans MS" pitchFamily="66" charset="0"/>
              </a:rPr>
              <a:t>You don’t have to repeat the mistakes of your past supervisors. </a:t>
            </a:r>
            <a:r>
              <a:rPr lang="en-US" sz="3600" b="1" dirty="0" smtClean="0">
                <a:solidFill>
                  <a:schemeClr val="tx2">
                    <a:lumMod val="75000"/>
                  </a:schemeClr>
                </a:solidFill>
                <a:latin typeface="Comic Sans MS" pitchFamily="66" charset="0"/>
              </a:rPr>
              <a:t/>
            </a:r>
            <a:br>
              <a:rPr lang="en-US" sz="3600" b="1" dirty="0" smtClean="0">
                <a:solidFill>
                  <a:schemeClr val="tx2">
                    <a:lumMod val="75000"/>
                  </a:schemeClr>
                </a:solidFill>
                <a:latin typeface="Comic Sans MS" pitchFamily="66" charset="0"/>
              </a:rPr>
            </a:br>
            <a:r>
              <a:rPr lang="en-US" sz="3600" b="1" dirty="0" smtClean="0">
                <a:solidFill>
                  <a:schemeClr val="tx2">
                    <a:lumMod val="75000"/>
                  </a:schemeClr>
                </a:solidFill>
                <a:latin typeface="Comic Sans MS" pitchFamily="66" charset="0"/>
              </a:rPr>
              <a:t/>
            </a:r>
            <a:br>
              <a:rPr lang="en-US" sz="3600" b="1" dirty="0" smtClean="0">
                <a:solidFill>
                  <a:schemeClr val="tx2">
                    <a:lumMod val="75000"/>
                  </a:schemeClr>
                </a:solidFill>
                <a:latin typeface="Comic Sans MS" pitchFamily="66" charset="0"/>
              </a:rPr>
            </a:br>
            <a:endParaRPr kumimoji="0" lang="en-US" sz="3600" b="0" i="0" u="none" strike="noStrike" cap="none" normalizeH="0" baseline="0" dirty="0" smtClean="0">
              <a:ln>
                <a:noFill/>
              </a:ln>
              <a:solidFill>
                <a:schemeClr val="tx1"/>
              </a:solidFill>
              <a:effectLst/>
              <a:latin typeface="Book Antiqua" pitchFamily="18" charset="0"/>
            </a:endParaRPr>
          </a:p>
        </p:txBody>
      </p:sp>
      <p:sp>
        <p:nvSpPr>
          <p:cNvPr id="5" name="Rectangle 4"/>
          <p:cNvSpPr/>
          <p:nvPr/>
        </p:nvSpPr>
        <p:spPr>
          <a:xfrm>
            <a:off x="1752600" y="5334000"/>
            <a:ext cx="6019800" cy="769441"/>
          </a:xfrm>
          <a:prstGeom prst="rect">
            <a:avLst/>
          </a:prstGeom>
        </p:spPr>
        <p:txBody>
          <a:bodyPr wrap="square">
            <a:spAutoFit/>
          </a:bodyPr>
          <a:lstStyle/>
          <a:p>
            <a:r>
              <a:rPr lang="en-US" sz="4400" b="1" dirty="0" smtClean="0">
                <a:solidFill>
                  <a:schemeClr val="tx2">
                    <a:lumMod val="75000"/>
                  </a:schemeClr>
                </a:solidFill>
                <a:latin typeface="Comic Sans MS" pitchFamily="66" charset="0"/>
              </a:rPr>
              <a:t>You can do better!</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76200" y="2514600"/>
            <a:ext cx="8991600" cy="2438400"/>
          </a:xfrm>
        </p:spPr>
        <p:txBody>
          <a:bodyPr/>
          <a:lstStyle/>
          <a:p>
            <a:pPr marL="114300" lvl="1" indent="1588" algn="ctr">
              <a:buSzTx/>
              <a:buFontTx/>
              <a:buNone/>
              <a:defRPr/>
            </a:pPr>
            <a:r>
              <a:rPr lang="en-US" sz="4000" b="1" dirty="0" smtClean="0">
                <a:solidFill>
                  <a:schemeClr val="accent1">
                    <a:lumMod val="50000"/>
                  </a:schemeClr>
                </a:solidFill>
                <a:latin typeface="Comic Sans MS" pitchFamily="66" charset="0"/>
              </a:rPr>
              <a:t>Mission is the primary reason for an organization’s existence!  It’s purpose!</a:t>
            </a:r>
          </a:p>
          <a:p>
            <a:pPr marL="114300" lvl="1" indent="1588">
              <a:buSzTx/>
              <a:buFont typeface="Wingdings" pitchFamily="2" charset="2"/>
              <a:buNone/>
              <a:defRPr/>
            </a:pPr>
            <a:endParaRPr lang="en-US" sz="4000" i="1" dirty="0" smtClean="0">
              <a:solidFill>
                <a:srgbClr val="1C9903"/>
              </a:solidFill>
            </a:endParaRPr>
          </a:p>
        </p:txBody>
      </p:sp>
      <p:sp>
        <p:nvSpPr>
          <p:cNvPr id="384003" name="Text Box 3"/>
          <p:cNvSpPr txBox="1">
            <a:spLocks noChangeArrowheads="1"/>
          </p:cNvSpPr>
          <p:nvPr/>
        </p:nvSpPr>
        <p:spPr bwMode="auto">
          <a:xfrm>
            <a:off x="228600" y="4953000"/>
            <a:ext cx="8915400" cy="1200329"/>
          </a:xfrm>
          <a:prstGeom prst="rect">
            <a:avLst/>
          </a:prstGeom>
          <a:noFill/>
          <a:ln w="9525">
            <a:noFill/>
            <a:miter lim="800000"/>
            <a:headEnd/>
            <a:tailEnd/>
          </a:ln>
        </p:spPr>
        <p:txBody>
          <a:bodyPr>
            <a:spAutoFit/>
          </a:bodyPr>
          <a:lstStyle/>
          <a:p>
            <a:pPr algn="ctr">
              <a:lnSpc>
                <a:spcPct val="90000"/>
              </a:lnSpc>
              <a:spcBef>
                <a:spcPct val="20000"/>
              </a:spcBef>
              <a:buClr>
                <a:schemeClr val="accent1"/>
              </a:buClr>
              <a:buSzPct val="75000"/>
              <a:buFont typeface="Wingdings" pitchFamily="2" charset="2"/>
              <a:buNone/>
              <a:defRPr/>
            </a:pPr>
            <a:r>
              <a:rPr lang="en-US" sz="4000" b="1" dirty="0">
                <a:solidFill>
                  <a:schemeClr val="tx2">
                    <a:lumMod val="50000"/>
                  </a:schemeClr>
                </a:solidFill>
                <a:latin typeface="Comic Sans MS" pitchFamily="66" charset="0"/>
                <a:cs typeface="Arial" charset="0"/>
              </a:rPr>
              <a:t>How can you determine the true mission of an organization? </a:t>
            </a:r>
          </a:p>
        </p:txBody>
      </p:sp>
      <p:sp>
        <p:nvSpPr>
          <p:cNvPr id="14340" name="Rectangle 4"/>
          <p:cNvSpPr>
            <a:spLocks noChangeArrowheads="1"/>
          </p:cNvSpPr>
          <p:nvPr/>
        </p:nvSpPr>
        <p:spPr bwMode="auto">
          <a:xfrm>
            <a:off x="0" y="762000"/>
            <a:ext cx="9372600" cy="2590800"/>
          </a:xfrm>
          <a:prstGeom prst="rect">
            <a:avLst/>
          </a:prstGeom>
          <a:noFill/>
          <a:ln w="9525">
            <a:noFill/>
            <a:miter lim="800000"/>
            <a:headEnd/>
            <a:tailEnd/>
          </a:ln>
        </p:spPr>
        <p:txBody>
          <a:bodyPr/>
          <a:lstStyle/>
          <a:p>
            <a:pPr marL="0" lvl="2">
              <a:lnSpc>
                <a:spcPct val="90000"/>
              </a:lnSpc>
              <a:spcBef>
                <a:spcPct val="20000"/>
              </a:spcBef>
              <a:buClr>
                <a:schemeClr val="accent1"/>
              </a:buClr>
              <a:buSzPct val="75000"/>
              <a:defRPr/>
            </a:pPr>
            <a:r>
              <a:rPr lang="en-US" sz="4000" b="1" u="sng" dirty="0" err="1" smtClean="0">
                <a:solidFill>
                  <a:schemeClr val="accent1">
                    <a:lumMod val="50000"/>
                  </a:schemeClr>
                </a:solidFill>
                <a:latin typeface="Comic Sans MS" pitchFamily="66" charset="0"/>
                <a:cs typeface="Arial" charset="0"/>
              </a:rPr>
              <a:t>Second</a:t>
            </a:r>
            <a:r>
              <a:rPr lang="en-US" sz="4000" b="1" dirty="0" err="1" smtClean="0">
                <a:solidFill>
                  <a:schemeClr val="accent1">
                    <a:lumMod val="50000"/>
                  </a:schemeClr>
                </a:solidFill>
                <a:latin typeface="Comic Sans MS" pitchFamily="66" charset="0"/>
                <a:cs typeface="Arial" charset="0"/>
              </a:rPr>
              <a:t>:</a:t>
            </a:r>
            <a:r>
              <a:rPr lang="en-US" sz="4000" b="1" dirty="0" err="1" smtClean="0">
                <a:latin typeface="Comic Sans MS" pitchFamily="66" charset="0"/>
                <a:cs typeface="Arial" charset="0"/>
              </a:rPr>
              <a:t>What</a:t>
            </a:r>
            <a:r>
              <a:rPr lang="en-US" sz="4000" b="1" dirty="0" smtClean="0">
                <a:latin typeface="Comic Sans MS" pitchFamily="66" charset="0"/>
                <a:cs typeface="Arial" charset="0"/>
              </a:rPr>
              <a:t> </a:t>
            </a:r>
            <a:r>
              <a:rPr lang="en-US" sz="4000" b="1" dirty="0">
                <a:latin typeface="Comic Sans MS" pitchFamily="66" charset="0"/>
                <a:cs typeface="Arial" charset="0"/>
              </a:rPr>
              <a:t>are the goals of the </a:t>
            </a:r>
            <a:r>
              <a:rPr lang="en-US" sz="4000" b="1" dirty="0" smtClean="0">
                <a:latin typeface="Comic Sans MS" pitchFamily="66" charset="0"/>
                <a:cs typeface="Arial" charset="0"/>
              </a:rPr>
              <a:t>		  	 organization </a:t>
            </a:r>
            <a:r>
              <a:rPr lang="en-US" sz="4000" b="1" dirty="0">
                <a:latin typeface="Comic Sans MS" pitchFamily="66" charset="0"/>
                <a:cs typeface="Arial" charset="0"/>
              </a:rPr>
              <a:t>(it’s </a:t>
            </a:r>
            <a:r>
              <a:rPr lang="en-US" sz="4000" b="1" dirty="0" smtClean="0">
                <a:latin typeface="Comic Sans MS" pitchFamily="66" charset="0"/>
                <a:cs typeface="Arial" charset="0"/>
              </a:rPr>
              <a:t>“</a:t>
            </a:r>
            <a:r>
              <a:rPr lang="en-US" sz="4000" b="1" dirty="0">
                <a:latin typeface="Comic Sans MS" pitchFamily="66" charset="0"/>
                <a:cs typeface="Arial" charset="0"/>
              </a:rPr>
              <a:t>mission</a:t>
            </a:r>
            <a:r>
              <a:rPr lang="en-US" sz="4000" b="1" dirty="0" smtClean="0">
                <a:latin typeface="Comic Sans MS" pitchFamily="66" charset="0"/>
                <a:cs typeface="Arial" charset="0"/>
              </a:rPr>
              <a:t>”)… </a:t>
            </a:r>
            <a:endParaRPr lang="en-US" sz="4000" b="1" dirty="0">
              <a:latin typeface="Comic Sans MS" pitchFamily="66" charset="0"/>
              <a:cs typeface="Arial" charset="0"/>
            </a:endParaRPr>
          </a:p>
          <a:p>
            <a:pPr marL="0" lvl="2">
              <a:lnSpc>
                <a:spcPct val="90000"/>
              </a:lnSpc>
              <a:spcBef>
                <a:spcPct val="20000"/>
              </a:spcBef>
              <a:buClr>
                <a:schemeClr val="accent1"/>
              </a:buClr>
              <a:buSzPct val="75000"/>
              <a:defRPr/>
            </a:pPr>
            <a:endParaRPr lang="en-US" sz="2800" b="1" dirty="0">
              <a:latin typeface="Comic Sans MS" pitchFamily="66" charset="0"/>
              <a:cs typeface="Arial" charset="0"/>
            </a:endParaRPr>
          </a:p>
          <a:p>
            <a:pPr algn="ctr">
              <a:lnSpc>
                <a:spcPct val="90000"/>
              </a:lnSpc>
              <a:spcBef>
                <a:spcPct val="20000"/>
              </a:spcBef>
              <a:buClr>
                <a:schemeClr val="accent1"/>
              </a:buClr>
              <a:buSzPct val="75000"/>
              <a:buFont typeface="Wingdings" pitchFamily="2" charset="2"/>
              <a:buNone/>
              <a:defRPr/>
            </a:pPr>
            <a:endParaRPr lang="en-US" sz="4000" b="1" dirty="0">
              <a:solidFill>
                <a:schemeClr val="tx2">
                  <a:lumMod val="75000"/>
                </a:schemeClr>
              </a:solidFill>
              <a:latin typeface="Comic Sans MS" pitchFamily="66" charset="0"/>
              <a:cs typeface="Arial" charset="0"/>
            </a:endParaRPr>
          </a:p>
          <a:p>
            <a:pPr algn="ctr">
              <a:lnSpc>
                <a:spcPct val="90000"/>
              </a:lnSpc>
              <a:spcBef>
                <a:spcPct val="20000"/>
              </a:spcBef>
              <a:buClr>
                <a:schemeClr val="accent1"/>
              </a:buClr>
              <a:buSzPct val="75000"/>
              <a:buFont typeface="Wingdings" pitchFamily="2" charset="2"/>
              <a:buNone/>
              <a:defRPr/>
            </a:pPr>
            <a:endParaRPr lang="en-US" sz="4000" b="1" dirty="0">
              <a:solidFill>
                <a:srgbClr val="1C9903"/>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4003">
                                            <p:txEl>
                                              <p:pRg st="0" end="0"/>
                                            </p:txEl>
                                          </p:spTgt>
                                        </p:tgtEl>
                                        <p:attrNameLst>
                                          <p:attrName>style.visibility</p:attrName>
                                        </p:attrNameLst>
                                      </p:cBhvr>
                                      <p:to>
                                        <p:strVal val="visible"/>
                                      </p:to>
                                    </p:set>
                                    <p:anim calcmode="lin" valueType="num">
                                      <p:cBhvr additive="base">
                                        <p:cTn id="13" dur="500" fill="hold"/>
                                        <p:tgtEl>
                                          <p:spTgt spid="3840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40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52400" y="1981200"/>
            <a:ext cx="9144000" cy="4038600"/>
          </a:xfrm>
        </p:spPr>
        <p:txBody>
          <a:bodyPr/>
          <a:lstStyle/>
          <a:p>
            <a:pPr marL="514350" lvl="2" indent="1588">
              <a:buSzTx/>
              <a:buFont typeface="Arial" charset="0"/>
              <a:buChar char="•"/>
              <a:defRPr/>
            </a:pPr>
            <a:r>
              <a:rPr lang="en-US" sz="3600" dirty="0" smtClean="0"/>
              <a:t>  </a:t>
            </a:r>
            <a:r>
              <a:rPr lang="en-US" sz="3200" b="1" u="sng" dirty="0" smtClean="0">
                <a:solidFill>
                  <a:schemeClr val="accent1">
                    <a:lumMod val="50000"/>
                  </a:schemeClr>
                </a:solidFill>
                <a:latin typeface="Comic Sans MS" pitchFamily="66" charset="0"/>
              </a:rPr>
              <a:t>Check the budget</a:t>
            </a:r>
            <a:r>
              <a:rPr lang="en-US" sz="3200" b="1" dirty="0" smtClean="0">
                <a:solidFill>
                  <a:schemeClr val="accent1">
                    <a:lumMod val="50000"/>
                  </a:schemeClr>
                </a:solidFill>
                <a:latin typeface="Comic Sans MS" pitchFamily="66" charset="0"/>
              </a:rPr>
              <a:t> </a:t>
            </a:r>
            <a:r>
              <a:rPr lang="en-US" sz="3200" dirty="0" smtClean="0">
                <a:latin typeface="Comic Sans MS" pitchFamily="66" charset="0"/>
              </a:rPr>
              <a:t>– How are resources 	allocated? When cuts are made, what 	criteria are used?</a:t>
            </a:r>
          </a:p>
          <a:p>
            <a:pPr marL="514350" lvl="2" indent="1588">
              <a:buSzTx/>
              <a:buFont typeface="Arial" charset="0"/>
              <a:buChar char="•"/>
              <a:defRPr/>
            </a:pPr>
            <a:r>
              <a:rPr lang="en-US" sz="3200" dirty="0" smtClean="0">
                <a:solidFill>
                  <a:srgbClr val="1C9903"/>
                </a:solidFill>
                <a:latin typeface="Comic Sans MS" pitchFamily="66" charset="0"/>
              </a:rPr>
              <a:t>  </a:t>
            </a:r>
            <a:r>
              <a:rPr lang="en-US" sz="3200" dirty="0" smtClean="0">
                <a:latin typeface="Comic Sans MS" pitchFamily="66" charset="0"/>
              </a:rPr>
              <a:t>What metrics are used to evaluate 	success?</a:t>
            </a:r>
          </a:p>
          <a:p>
            <a:pPr marL="514350" lvl="2" indent="1588">
              <a:buSzTx/>
              <a:buFont typeface="Arial" charset="0"/>
              <a:buChar char="•"/>
              <a:defRPr/>
            </a:pPr>
            <a:r>
              <a:rPr lang="en-US" sz="3200" dirty="0" smtClean="0">
                <a:solidFill>
                  <a:srgbClr val="1C9903"/>
                </a:solidFill>
                <a:latin typeface="Comic Sans MS" pitchFamily="66" charset="0"/>
              </a:rPr>
              <a:t>  </a:t>
            </a:r>
            <a:r>
              <a:rPr lang="en-US" sz="3200" dirty="0" smtClean="0">
                <a:latin typeface="Comic Sans MS" pitchFamily="66" charset="0"/>
              </a:rPr>
              <a:t>Who are the primary “clients”?</a:t>
            </a:r>
          </a:p>
          <a:p>
            <a:pPr marL="514350" lvl="2" indent="1588">
              <a:buSzTx/>
              <a:buFont typeface="Arial" charset="0"/>
              <a:buChar char="•"/>
              <a:defRPr/>
            </a:pPr>
            <a:endParaRPr lang="en-US" sz="1200" dirty="0" smtClean="0">
              <a:latin typeface="Comic Sans MS" pitchFamily="66" charset="0"/>
            </a:endParaRPr>
          </a:p>
          <a:p>
            <a:pPr marL="514350" lvl="2" indent="1588" algn="ctr">
              <a:buSzTx/>
              <a:buNone/>
              <a:defRPr/>
            </a:pPr>
            <a:r>
              <a:rPr lang="en-US" sz="3200" dirty="0" smtClean="0">
                <a:latin typeface="Comic Sans MS" pitchFamily="66" charset="0"/>
              </a:rPr>
              <a:t>	</a:t>
            </a:r>
            <a:endParaRPr lang="en-US" sz="3600" dirty="0" smtClean="0">
              <a:solidFill>
                <a:schemeClr val="accent1">
                  <a:lumMod val="50000"/>
                </a:schemeClr>
              </a:solidFill>
              <a:latin typeface="Comic Sans MS" pitchFamily="66" charset="0"/>
            </a:endParaRPr>
          </a:p>
        </p:txBody>
      </p:sp>
      <p:sp>
        <p:nvSpPr>
          <p:cNvPr id="25603" name="Text Box 3"/>
          <p:cNvSpPr txBox="1">
            <a:spLocks noChangeArrowheads="1"/>
          </p:cNvSpPr>
          <p:nvPr/>
        </p:nvSpPr>
        <p:spPr bwMode="auto">
          <a:xfrm>
            <a:off x="228600" y="4572000"/>
            <a:ext cx="8915400" cy="549275"/>
          </a:xfrm>
          <a:prstGeom prst="rect">
            <a:avLst/>
          </a:prstGeom>
          <a:noFill/>
          <a:ln w="9525">
            <a:noFill/>
            <a:miter lim="800000"/>
            <a:headEnd/>
            <a:tailEnd/>
          </a:ln>
        </p:spPr>
        <p:txBody>
          <a:bodyPr>
            <a:spAutoFit/>
          </a:bodyPr>
          <a:lstStyle/>
          <a:p>
            <a:pPr marL="1430338" lvl="2" indent="-287338" eaLnBrk="1" hangingPunct="1">
              <a:spcBef>
                <a:spcPct val="20000"/>
              </a:spcBef>
            </a:pPr>
            <a:endParaRPr lang="en-US" sz="3000"/>
          </a:p>
        </p:txBody>
      </p:sp>
      <p:sp>
        <p:nvSpPr>
          <p:cNvPr id="15364" name="Rectangle 4"/>
          <p:cNvSpPr>
            <a:spLocks noChangeArrowheads="1"/>
          </p:cNvSpPr>
          <p:nvPr/>
        </p:nvSpPr>
        <p:spPr bwMode="auto">
          <a:xfrm>
            <a:off x="0" y="457200"/>
            <a:ext cx="8763000" cy="1600200"/>
          </a:xfrm>
          <a:prstGeom prst="rect">
            <a:avLst/>
          </a:prstGeom>
          <a:noFill/>
          <a:ln w="9525">
            <a:noFill/>
            <a:miter lim="800000"/>
            <a:headEnd/>
            <a:tailEnd/>
          </a:ln>
        </p:spPr>
        <p:txBody>
          <a:bodyPr/>
          <a:lstStyle/>
          <a:p>
            <a:pPr algn="ctr">
              <a:lnSpc>
                <a:spcPct val="90000"/>
              </a:lnSpc>
              <a:spcBef>
                <a:spcPct val="20000"/>
              </a:spcBef>
              <a:buClr>
                <a:schemeClr val="accent1"/>
              </a:buClr>
              <a:buSzPct val="75000"/>
              <a:buFont typeface="Wingdings" pitchFamily="2" charset="2"/>
              <a:buNone/>
              <a:defRPr/>
            </a:pPr>
            <a:r>
              <a:rPr lang="en-US" sz="4000" b="1" dirty="0">
                <a:solidFill>
                  <a:schemeClr val="tx2">
                    <a:lumMod val="50000"/>
                  </a:schemeClr>
                </a:solidFill>
                <a:latin typeface="Comic Sans MS" pitchFamily="66" charset="0"/>
                <a:cs typeface="Arial" charset="0"/>
              </a:rPr>
              <a:t>H</a:t>
            </a:r>
            <a:r>
              <a:rPr lang="en-US" sz="4000" b="1" dirty="0" smtClean="0">
                <a:solidFill>
                  <a:schemeClr val="tx2">
                    <a:lumMod val="50000"/>
                  </a:schemeClr>
                </a:solidFill>
                <a:latin typeface="Comic Sans MS" pitchFamily="66" charset="0"/>
                <a:cs typeface="Arial" charset="0"/>
              </a:rPr>
              <a:t>ow can you determine the </a:t>
            </a:r>
            <a:r>
              <a:rPr lang="en-US" sz="4000" b="1" dirty="0">
                <a:solidFill>
                  <a:schemeClr val="tx2">
                    <a:lumMod val="50000"/>
                  </a:schemeClr>
                </a:solidFill>
                <a:latin typeface="Comic Sans MS" pitchFamily="66" charset="0"/>
                <a:cs typeface="Arial" charset="0"/>
              </a:rPr>
              <a:t>true mission of an organization?</a:t>
            </a:r>
            <a:r>
              <a:rPr lang="en-US" sz="4000" b="1" dirty="0">
                <a:solidFill>
                  <a:schemeClr val="tx2">
                    <a:lumMod val="75000"/>
                  </a:schemeClr>
                </a:solidFill>
                <a:latin typeface="Comic Sans MS" pitchFamily="66" charset="0"/>
                <a:cs typeface="Arial" charset="0"/>
              </a:rPr>
              <a:t> </a:t>
            </a:r>
          </a:p>
        </p:txBody>
      </p:sp>
      <p:sp>
        <p:nvSpPr>
          <p:cNvPr id="5" name="Rounded Rectangle 4"/>
          <p:cNvSpPr/>
          <p:nvPr/>
        </p:nvSpPr>
        <p:spPr bwMode="auto">
          <a:xfrm>
            <a:off x="914400" y="5486400"/>
            <a:ext cx="7467600" cy="1219200"/>
          </a:xfrm>
          <a:prstGeom prst="roundRect">
            <a:avLst/>
          </a:prstGeom>
          <a:solidFill>
            <a:schemeClr val="tx2">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14350" lvl="2" indent="1588" algn="ctr">
              <a:buSzTx/>
              <a:buNone/>
              <a:defRPr/>
            </a:pPr>
            <a:r>
              <a:rPr lang="en-US" sz="3200" b="1" dirty="0">
                <a:solidFill>
                  <a:srgbClr val="FFFFFF"/>
                </a:solidFill>
                <a:latin typeface="Comic Sans MS" pitchFamily="66" charset="0"/>
              </a:rPr>
              <a:t>Don’t just read the propaganda:    Ask, Listen and Observe!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52400" y="4876800"/>
            <a:ext cx="9144000" cy="914400"/>
          </a:xfrm>
        </p:spPr>
        <p:txBody>
          <a:bodyPr/>
          <a:lstStyle/>
          <a:p>
            <a:pPr lvl="1" algn="ctr">
              <a:lnSpc>
                <a:spcPct val="75000"/>
              </a:lnSpc>
              <a:buFontTx/>
              <a:buNone/>
            </a:pPr>
            <a:r>
              <a:rPr lang="en-US" sz="2700" dirty="0" smtClean="0">
                <a:latin typeface="Comic Sans MS" pitchFamily="66" charset="0"/>
              </a:rPr>
              <a:t>Tim </a:t>
            </a:r>
            <a:r>
              <a:rPr lang="en-US" sz="2700" dirty="0" err="1" smtClean="0">
                <a:latin typeface="Comic Sans MS" pitchFamily="66" charset="0"/>
              </a:rPr>
              <a:t>Quigg</a:t>
            </a:r>
            <a:r>
              <a:rPr lang="en-US" sz="2700" dirty="0" smtClean="0">
                <a:latin typeface="Comic Sans MS" pitchFamily="66" charset="0"/>
              </a:rPr>
              <a:t>, Lecturer and Associate Chair for Administration, Finance and Entrepreneurship Computer Science Department, UNC-Chapel Hill</a:t>
            </a:r>
          </a:p>
        </p:txBody>
      </p:sp>
      <p:sp>
        <p:nvSpPr>
          <p:cNvPr id="5126" name="Rectangle 4"/>
          <p:cNvSpPr>
            <a:spLocks noGrp="1" noChangeArrowheads="1"/>
          </p:cNvSpPr>
          <p:nvPr>
            <p:ph type="title"/>
          </p:nvPr>
        </p:nvSpPr>
        <p:spPr>
          <a:xfrm>
            <a:off x="0" y="914400"/>
            <a:ext cx="8991600" cy="1905000"/>
          </a:xfrm>
        </p:spPr>
        <p:txBody>
          <a:bodyPr/>
          <a:lstStyle/>
          <a:p>
            <a:pPr algn="ctr">
              <a:lnSpc>
                <a:spcPct val="120000"/>
              </a:lnSpc>
              <a:spcBef>
                <a:spcPct val="35000"/>
              </a:spcBef>
              <a:spcAft>
                <a:spcPct val="40000"/>
              </a:spcAft>
            </a:pPr>
            <a:r>
              <a:rPr lang="en-US" sz="3800" b="1" dirty="0" smtClean="0">
                <a:solidFill>
                  <a:schemeClr val="tx1"/>
                </a:solidFill>
                <a:latin typeface="Comic Sans MS" pitchFamily="66" charset="0"/>
              </a:rPr>
              <a:t>COMP 918: Research Administration for Scientists</a:t>
            </a:r>
            <a:r>
              <a:rPr lang="en-US" sz="3800" b="1" dirty="0" smtClean="0">
                <a:latin typeface="Comic Sans MS" pitchFamily="66" charset="0"/>
              </a:rPr>
              <a:t/>
            </a:r>
            <a:br>
              <a:rPr lang="en-US" sz="3800" b="1" dirty="0" smtClean="0">
                <a:latin typeface="Comic Sans MS" pitchFamily="66" charset="0"/>
              </a:rPr>
            </a:br>
            <a:endParaRPr lang="en-US" sz="3800" b="1" i="1" dirty="0" smtClean="0">
              <a:solidFill>
                <a:schemeClr val="tx1"/>
              </a:solidFill>
              <a:latin typeface="Comic Sans MS" pitchFamily="66" charset="0"/>
            </a:endParaRPr>
          </a:p>
        </p:txBody>
      </p:sp>
      <p:sp>
        <p:nvSpPr>
          <p:cNvPr id="5128" name="Text Box 7"/>
          <p:cNvSpPr txBox="1">
            <a:spLocks noChangeArrowheads="1"/>
          </p:cNvSpPr>
          <p:nvPr/>
        </p:nvSpPr>
        <p:spPr bwMode="auto">
          <a:xfrm>
            <a:off x="0" y="6550025"/>
            <a:ext cx="60198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a:t>
            </a:r>
            <a:r>
              <a:rPr lang="en-US" sz="1400" b="1" dirty="0" err="1">
                <a:latin typeface="Comic Sans MS" pitchFamily="66" charset="0"/>
              </a:rPr>
              <a:t>Quigg</a:t>
            </a:r>
            <a:r>
              <a:rPr lang="en-US" sz="1400" b="1" dirty="0">
                <a:latin typeface="Comic Sans MS" pitchFamily="66" charset="0"/>
              </a:rPr>
              <a:t>        All Rights Reserved</a:t>
            </a:r>
          </a:p>
        </p:txBody>
      </p:sp>
      <p:sp>
        <p:nvSpPr>
          <p:cNvPr id="6" name="TextBox 5"/>
          <p:cNvSpPr txBox="1"/>
          <p:nvPr/>
        </p:nvSpPr>
        <p:spPr>
          <a:xfrm>
            <a:off x="533400" y="2362200"/>
            <a:ext cx="8001000" cy="1754326"/>
          </a:xfrm>
          <a:prstGeom prst="rect">
            <a:avLst/>
          </a:prstGeom>
          <a:solidFill>
            <a:schemeClr val="accent1">
              <a:lumMod val="50000"/>
            </a:schemeClr>
          </a:solidFill>
          <a:ln w="57150">
            <a:solidFill>
              <a:schemeClr val="tx1"/>
            </a:solidFill>
          </a:ln>
          <a:effectLst>
            <a:glow rad="228600">
              <a:schemeClr val="accent4">
                <a:satMod val="175000"/>
                <a:alpha val="40000"/>
              </a:schemeClr>
            </a:glow>
          </a:effectLst>
        </p:spPr>
        <p:txBody>
          <a:bodyPr wrap="square">
            <a:spAutoFit/>
          </a:bodyPr>
          <a:lstStyle/>
          <a:p>
            <a:pPr algn="ctr">
              <a:buFont typeface="Wingdings" pitchFamily="2" charset="2"/>
              <a:buNone/>
              <a:defRPr/>
            </a:pPr>
            <a:r>
              <a:rPr lang="en-US" sz="3600" dirty="0">
                <a:solidFill>
                  <a:srgbClr val="FFFFFF"/>
                </a:solidFill>
                <a:latin typeface="Comic Sans MS" pitchFamily="66" charset="0"/>
                <a:ea typeface="Arial Unicode MS" pitchFamily="34" charset="-128"/>
                <a:cs typeface="Aharoni" pitchFamily="2" charset="-79"/>
              </a:rPr>
              <a:t>Understanding Your Organization, It’s Mission, Your Boss and Effective Supervision Techniques!</a:t>
            </a:r>
          </a:p>
        </p:txBody>
      </p:sp>
    </p:spTree>
    <p:extLst>
      <p:ext uri="{BB962C8B-B14F-4D97-AF65-F5344CB8AC3E}">
        <p14:creationId xmlns:p14="http://schemas.microsoft.com/office/powerpoint/2010/main" val="39716237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533400" y="3352800"/>
            <a:ext cx="7848600" cy="2514600"/>
          </a:xfrm>
          <a:solidFill>
            <a:schemeClr val="tx2">
              <a:lumMod val="50000"/>
            </a:schemeClr>
          </a:solidFill>
          <a:ln w="57150">
            <a:solidFill>
              <a:schemeClr val="tx1"/>
            </a:solidFill>
          </a:ln>
        </p:spPr>
        <p:txBody>
          <a:bodyPr/>
          <a:lstStyle/>
          <a:p>
            <a:pPr marL="114300" lvl="1" indent="1588" algn="ctr">
              <a:buSzTx/>
              <a:buFontTx/>
              <a:buNone/>
              <a:defRPr/>
            </a:pPr>
            <a:r>
              <a:rPr lang="en-US" sz="3600" dirty="0" smtClean="0">
                <a:solidFill>
                  <a:srgbClr val="FFFFFF"/>
                </a:solidFill>
                <a:latin typeface="Comic Sans MS" pitchFamily="66" charset="0"/>
              </a:rPr>
              <a:t>Be honest with yourself, what do you want to accomplish in the next 2 years, 5 years, 10 years?  How about relationships?  Family?</a:t>
            </a:r>
          </a:p>
          <a:p>
            <a:pPr marL="114300" lvl="1" indent="1588">
              <a:buSzTx/>
              <a:buFont typeface="Wingdings" pitchFamily="2" charset="2"/>
              <a:buNone/>
              <a:defRPr/>
            </a:pPr>
            <a:endParaRPr lang="en-US" sz="4000" i="1" dirty="0" smtClean="0">
              <a:solidFill>
                <a:srgbClr val="1C9903"/>
              </a:solidFill>
            </a:endParaRPr>
          </a:p>
        </p:txBody>
      </p:sp>
      <p:sp>
        <p:nvSpPr>
          <p:cNvPr id="384003" name="Text Box 3"/>
          <p:cNvSpPr txBox="1">
            <a:spLocks noChangeArrowheads="1"/>
          </p:cNvSpPr>
          <p:nvPr/>
        </p:nvSpPr>
        <p:spPr bwMode="auto">
          <a:xfrm>
            <a:off x="228600" y="4572000"/>
            <a:ext cx="8915400" cy="549275"/>
          </a:xfrm>
          <a:prstGeom prst="rect">
            <a:avLst/>
          </a:prstGeom>
          <a:noFill/>
          <a:ln w="9525">
            <a:noFill/>
            <a:miter lim="800000"/>
            <a:headEnd/>
            <a:tailEnd/>
          </a:ln>
        </p:spPr>
        <p:txBody>
          <a:bodyPr>
            <a:spAutoFit/>
          </a:bodyPr>
          <a:lstStyle/>
          <a:p>
            <a:pPr marL="1430338" lvl="2" indent="-287338" eaLnBrk="1" hangingPunct="1">
              <a:spcBef>
                <a:spcPct val="20000"/>
              </a:spcBef>
            </a:pPr>
            <a:endParaRPr lang="en-US" sz="3000"/>
          </a:p>
        </p:txBody>
      </p:sp>
      <p:sp>
        <p:nvSpPr>
          <p:cNvPr id="14340" name="Rectangle 4"/>
          <p:cNvSpPr>
            <a:spLocks noChangeArrowheads="1"/>
          </p:cNvSpPr>
          <p:nvPr/>
        </p:nvSpPr>
        <p:spPr bwMode="auto">
          <a:xfrm>
            <a:off x="0" y="762000"/>
            <a:ext cx="9144000" cy="2590800"/>
          </a:xfrm>
          <a:prstGeom prst="rect">
            <a:avLst/>
          </a:prstGeom>
          <a:noFill/>
          <a:ln w="9525">
            <a:noFill/>
            <a:miter lim="800000"/>
            <a:headEnd/>
            <a:tailEnd/>
          </a:ln>
        </p:spPr>
        <p:txBody>
          <a:bodyPr/>
          <a:lstStyle/>
          <a:p>
            <a:pPr marL="0" lvl="2">
              <a:lnSpc>
                <a:spcPct val="90000"/>
              </a:lnSpc>
              <a:spcBef>
                <a:spcPct val="20000"/>
              </a:spcBef>
              <a:buClr>
                <a:schemeClr val="accent1"/>
              </a:buClr>
              <a:buSzPct val="75000"/>
              <a:defRPr/>
            </a:pPr>
            <a:r>
              <a:rPr lang="en-US" sz="4000" b="1" u="sng" dirty="0" smtClean="0">
                <a:solidFill>
                  <a:schemeClr val="accent1">
                    <a:lumMod val="50000"/>
                  </a:schemeClr>
                </a:solidFill>
                <a:latin typeface="Comic Sans MS" pitchFamily="66" charset="0"/>
                <a:cs typeface="Arial" charset="0"/>
              </a:rPr>
              <a:t>Second</a:t>
            </a:r>
            <a:r>
              <a:rPr lang="en-US" sz="4000" b="1" dirty="0" smtClean="0">
                <a:solidFill>
                  <a:schemeClr val="accent1">
                    <a:lumMod val="50000"/>
                  </a:schemeClr>
                </a:solidFill>
                <a:latin typeface="Comic Sans MS" pitchFamily="66" charset="0"/>
                <a:cs typeface="Arial" charset="0"/>
              </a:rPr>
              <a:t>: </a:t>
            </a:r>
            <a:r>
              <a:rPr lang="en-US" sz="4000" dirty="0" smtClean="0">
                <a:latin typeface="Comic Sans MS" pitchFamily="66" charset="0"/>
                <a:cs typeface="Arial" charset="0"/>
              </a:rPr>
              <a:t>…what </a:t>
            </a:r>
            <a:r>
              <a:rPr lang="en-US" sz="4000" dirty="0">
                <a:latin typeface="Comic Sans MS" pitchFamily="66" charset="0"/>
                <a:cs typeface="Arial" charset="0"/>
              </a:rPr>
              <a:t>are your own </a:t>
            </a:r>
            <a:r>
              <a:rPr lang="en-US" sz="4000" dirty="0" smtClean="0">
                <a:latin typeface="Comic Sans MS" pitchFamily="66" charset="0"/>
                <a:cs typeface="Arial" charset="0"/>
              </a:rPr>
              <a:t>		   		   professional </a:t>
            </a:r>
            <a:r>
              <a:rPr lang="en-US" sz="4000" dirty="0">
                <a:latin typeface="Comic Sans MS" pitchFamily="66" charset="0"/>
                <a:cs typeface="Arial" charset="0"/>
              </a:rPr>
              <a:t>and personal </a:t>
            </a:r>
            <a:r>
              <a:rPr lang="en-US" sz="4000" dirty="0" smtClean="0">
                <a:latin typeface="Comic Sans MS" pitchFamily="66" charset="0"/>
                <a:cs typeface="Arial" charset="0"/>
              </a:rPr>
              <a:t>		   goals … </a:t>
            </a:r>
            <a:endParaRPr lang="en-US" sz="4000" dirty="0">
              <a:latin typeface="Comic Sans MS" pitchFamily="66" charset="0"/>
              <a:cs typeface="Arial" charset="0"/>
            </a:endParaRPr>
          </a:p>
          <a:p>
            <a:pPr marL="0" lvl="2">
              <a:lnSpc>
                <a:spcPct val="90000"/>
              </a:lnSpc>
              <a:spcBef>
                <a:spcPct val="20000"/>
              </a:spcBef>
              <a:buClr>
                <a:schemeClr val="accent1"/>
              </a:buClr>
              <a:buSzPct val="75000"/>
              <a:defRPr/>
            </a:pPr>
            <a:endParaRPr lang="en-US" sz="2800" b="1" dirty="0">
              <a:latin typeface="Comic Sans MS" pitchFamily="66" charset="0"/>
              <a:cs typeface="Arial" charset="0"/>
            </a:endParaRPr>
          </a:p>
          <a:p>
            <a:pPr algn="ctr">
              <a:lnSpc>
                <a:spcPct val="90000"/>
              </a:lnSpc>
              <a:spcBef>
                <a:spcPct val="20000"/>
              </a:spcBef>
              <a:buClr>
                <a:schemeClr val="accent1"/>
              </a:buClr>
              <a:buSzPct val="75000"/>
              <a:buFont typeface="Wingdings" pitchFamily="2" charset="2"/>
              <a:buNone/>
              <a:defRPr/>
            </a:pPr>
            <a:endParaRPr lang="en-US" sz="4000" b="1" dirty="0">
              <a:solidFill>
                <a:schemeClr val="tx2">
                  <a:lumMod val="75000"/>
                </a:schemeClr>
              </a:solidFill>
              <a:latin typeface="Comic Sans MS" pitchFamily="66" charset="0"/>
              <a:cs typeface="Arial" charset="0"/>
            </a:endParaRPr>
          </a:p>
          <a:p>
            <a:pPr algn="ctr">
              <a:lnSpc>
                <a:spcPct val="90000"/>
              </a:lnSpc>
              <a:spcBef>
                <a:spcPct val="20000"/>
              </a:spcBef>
              <a:buClr>
                <a:schemeClr val="accent1"/>
              </a:buClr>
              <a:buSzPct val="75000"/>
              <a:buFont typeface="Wingdings" pitchFamily="2" charset="2"/>
              <a:buNone/>
              <a:defRPr/>
            </a:pPr>
            <a:endParaRPr lang="en-US" sz="4000" b="1" dirty="0">
              <a:solidFill>
                <a:srgbClr val="1C9903"/>
              </a:solidFill>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28600" y="457200"/>
            <a:ext cx="8839200" cy="1752600"/>
          </a:xfrm>
          <a:prstGeom prst="rect">
            <a:avLst/>
          </a:prstGeom>
          <a:solidFill>
            <a:schemeClr val="accent1">
              <a:lumMod val="50000"/>
            </a:schemeClr>
          </a:solidFill>
          <a:ln w="57150">
            <a:solidFill>
              <a:schemeClr val="tx1"/>
            </a:solidFill>
            <a:miter lim="800000"/>
            <a:headEnd/>
            <a:tailEnd/>
          </a:ln>
          <a:effectLst>
            <a:glow rad="228600">
              <a:schemeClr val="accent4">
                <a:satMod val="175000"/>
                <a:alpha val="40000"/>
              </a:schemeClr>
            </a:glow>
          </a:effectLst>
        </p:spPr>
        <p:txBody>
          <a:bodyPr/>
          <a:lstStyle/>
          <a:p>
            <a:pPr algn="ctr">
              <a:lnSpc>
                <a:spcPct val="90000"/>
              </a:lnSpc>
              <a:spcBef>
                <a:spcPct val="20000"/>
              </a:spcBef>
              <a:buClr>
                <a:schemeClr val="accent1"/>
              </a:buClr>
              <a:buSzPct val="75000"/>
              <a:buFont typeface="Wingdings" pitchFamily="2" charset="2"/>
              <a:buNone/>
              <a:defRPr/>
            </a:pPr>
            <a:r>
              <a:rPr lang="en-US" sz="4000" b="1" dirty="0" smtClean="0">
                <a:solidFill>
                  <a:srgbClr val="FFFFFF"/>
                </a:solidFill>
                <a:latin typeface="Comic Sans MS" pitchFamily="66" charset="0"/>
                <a:cs typeface="Arial" charset="0"/>
              </a:rPr>
              <a:t>Seek a Work Setting Congruent with Your Values/Goals that Will Allow You to</a:t>
            </a:r>
            <a:r>
              <a:rPr lang="en-US" sz="4000" b="1" dirty="0" smtClean="0">
                <a:solidFill>
                  <a:srgbClr val="FFFFFF"/>
                </a:solidFill>
                <a:latin typeface="Comic Sans MS" pitchFamily="66" charset="0"/>
                <a:cs typeface="Arial" charset="0"/>
              </a:rPr>
              <a:t>:</a:t>
            </a:r>
            <a:endParaRPr lang="en-US" sz="4000" b="1" dirty="0" smtClean="0">
              <a:solidFill>
                <a:srgbClr val="FFFFFF"/>
              </a:solidFill>
              <a:latin typeface="Comic Sans MS" pitchFamily="66" charset="0"/>
              <a:cs typeface="Arial" charset="0"/>
            </a:endParaRPr>
          </a:p>
          <a:p>
            <a:pPr algn="ctr">
              <a:lnSpc>
                <a:spcPct val="90000"/>
              </a:lnSpc>
              <a:spcBef>
                <a:spcPct val="20000"/>
              </a:spcBef>
              <a:buClr>
                <a:schemeClr val="accent1"/>
              </a:buClr>
              <a:buSzPct val="75000"/>
              <a:buFont typeface="Wingdings" pitchFamily="2" charset="2"/>
              <a:buNone/>
              <a:defRPr/>
            </a:pPr>
            <a:endParaRPr lang="en-US" sz="4000" b="1" dirty="0" smtClean="0">
              <a:solidFill>
                <a:schemeClr val="accent1">
                  <a:lumMod val="50000"/>
                </a:schemeClr>
              </a:solidFill>
              <a:latin typeface="Comic Sans MS" pitchFamily="66" charset="0"/>
              <a:cs typeface="Arial" charset="0"/>
            </a:endParaRPr>
          </a:p>
          <a:p>
            <a:pPr algn="ctr">
              <a:lnSpc>
                <a:spcPct val="90000"/>
              </a:lnSpc>
              <a:spcBef>
                <a:spcPct val="20000"/>
              </a:spcBef>
              <a:buClr>
                <a:schemeClr val="accent1"/>
              </a:buClr>
              <a:buSzPct val="75000"/>
              <a:buFont typeface="Wingdings" pitchFamily="2" charset="2"/>
              <a:buNone/>
              <a:defRPr/>
            </a:pPr>
            <a:r>
              <a:rPr lang="en-US" sz="3600" dirty="0" smtClean="0">
                <a:latin typeface="Comic Sans MS" pitchFamily="66" charset="0"/>
                <a:cs typeface="Arial" charset="0"/>
              </a:rPr>
              <a:t>“Align </a:t>
            </a:r>
            <a:r>
              <a:rPr lang="en-US" sz="3600" dirty="0">
                <a:latin typeface="Comic Sans MS" pitchFamily="66" charset="0"/>
                <a:cs typeface="Arial" charset="0"/>
              </a:rPr>
              <a:t>your efforts to optimize the accomplishment of both the organization’s mission and your </a:t>
            </a:r>
            <a:r>
              <a:rPr lang="en-US" sz="3600" dirty="0" smtClean="0">
                <a:latin typeface="Comic Sans MS" pitchFamily="66" charset="0"/>
                <a:cs typeface="Arial" charset="0"/>
              </a:rPr>
              <a:t>own professional/personal </a:t>
            </a:r>
            <a:r>
              <a:rPr lang="en-US" sz="3600" dirty="0">
                <a:latin typeface="Comic Sans MS" pitchFamily="66" charset="0"/>
                <a:cs typeface="Arial" charset="0"/>
              </a:rPr>
              <a:t>goals!”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838200" y="4572000"/>
            <a:ext cx="8915400" cy="549275"/>
          </a:xfrm>
          <a:prstGeom prst="rect">
            <a:avLst/>
          </a:prstGeom>
          <a:noFill/>
          <a:ln w="9525">
            <a:noFill/>
            <a:miter lim="800000"/>
            <a:headEnd/>
            <a:tailEnd/>
          </a:ln>
        </p:spPr>
        <p:txBody>
          <a:bodyPr>
            <a:spAutoFit/>
          </a:bodyPr>
          <a:lstStyle/>
          <a:p>
            <a:pPr marL="1430338" lvl="2" indent="-287338" eaLnBrk="1" hangingPunct="1">
              <a:spcBef>
                <a:spcPct val="20000"/>
              </a:spcBef>
            </a:pPr>
            <a:endParaRPr lang="en-US" sz="3000"/>
          </a:p>
        </p:txBody>
      </p:sp>
      <p:sp>
        <p:nvSpPr>
          <p:cNvPr id="17412" name="Rectangle 4"/>
          <p:cNvSpPr>
            <a:spLocks noChangeArrowheads="1"/>
          </p:cNvSpPr>
          <p:nvPr/>
        </p:nvSpPr>
        <p:spPr bwMode="auto">
          <a:xfrm>
            <a:off x="0" y="457200"/>
            <a:ext cx="8763000" cy="1600200"/>
          </a:xfrm>
          <a:prstGeom prst="rect">
            <a:avLst/>
          </a:prstGeom>
          <a:noFill/>
          <a:ln w="9525">
            <a:noFill/>
            <a:miter lim="800000"/>
            <a:headEnd/>
            <a:tailEnd/>
          </a:ln>
        </p:spPr>
        <p:txBody>
          <a:bodyPr/>
          <a:lstStyle/>
          <a:p>
            <a:pPr marL="514350" lvl="2" indent="1588" algn="ctr">
              <a:buSzTx/>
              <a:buFontTx/>
              <a:buNone/>
              <a:defRPr/>
            </a:pPr>
            <a:r>
              <a:rPr lang="en-US" sz="4000" dirty="0" smtClean="0">
                <a:latin typeface="Comic Sans MS" pitchFamily="66" charset="0"/>
                <a:cs typeface="Arial" charset="0"/>
              </a:rPr>
              <a:t>But to </a:t>
            </a:r>
            <a:r>
              <a:rPr lang="en-US" sz="4000" dirty="0">
                <a:latin typeface="Comic Sans MS" pitchFamily="66" charset="0"/>
                <a:cs typeface="Arial" charset="0"/>
              </a:rPr>
              <a:t>do so, you must first </a:t>
            </a:r>
            <a:r>
              <a:rPr lang="en-US" sz="4000" b="1" u="sng" dirty="0">
                <a:solidFill>
                  <a:schemeClr val="accent1">
                    <a:lumMod val="50000"/>
                  </a:schemeClr>
                </a:solidFill>
                <a:latin typeface="Comic Sans MS" pitchFamily="66" charset="0"/>
                <a:cs typeface="Arial" charset="0"/>
              </a:rPr>
              <a:t>identify the vital tasks</a:t>
            </a:r>
            <a:r>
              <a:rPr lang="en-US" sz="4000" b="1" dirty="0">
                <a:solidFill>
                  <a:schemeClr val="accent1">
                    <a:lumMod val="50000"/>
                  </a:schemeClr>
                </a:solidFill>
                <a:latin typeface="Comic Sans MS" pitchFamily="66" charset="0"/>
                <a:cs typeface="Arial" charset="0"/>
              </a:rPr>
              <a:t> </a:t>
            </a:r>
            <a:r>
              <a:rPr lang="en-US" sz="4000" dirty="0">
                <a:latin typeface="Comic Sans MS" pitchFamily="66" charset="0"/>
                <a:cs typeface="Arial" charset="0"/>
              </a:rPr>
              <a:t>that lead to mission/goal accomplishment and then focus your efforts on these vital tasks .  </a:t>
            </a:r>
          </a:p>
          <a:p>
            <a:pPr algn="ctr">
              <a:lnSpc>
                <a:spcPct val="90000"/>
              </a:lnSpc>
              <a:spcBef>
                <a:spcPct val="20000"/>
              </a:spcBef>
              <a:buClr>
                <a:schemeClr val="accent1"/>
              </a:buClr>
              <a:buSzPct val="75000"/>
              <a:buFont typeface="Wingdings" pitchFamily="2" charset="2"/>
              <a:buNone/>
              <a:defRPr/>
            </a:pPr>
            <a:endParaRPr lang="en-US" sz="3600" b="1" dirty="0">
              <a:solidFill>
                <a:schemeClr val="tx2">
                  <a:lumMod val="75000"/>
                </a:schemeClr>
              </a:solidFill>
              <a:latin typeface="Comic Sans MS" pitchFamily="66" charset="0"/>
              <a:cs typeface="Arial" charset="0"/>
            </a:endParaRPr>
          </a:p>
        </p:txBody>
      </p:sp>
      <p:sp>
        <p:nvSpPr>
          <p:cNvPr id="5" name="TextBox 4"/>
          <p:cNvSpPr txBox="1"/>
          <p:nvPr/>
        </p:nvSpPr>
        <p:spPr>
          <a:xfrm>
            <a:off x="152400" y="4191001"/>
            <a:ext cx="8763000" cy="1846659"/>
          </a:xfrm>
          <a:prstGeom prst="rect">
            <a:avLst/>
          </a:prstGeom>
          <a:solidFill>
            <a:schemeClr val="accent1">
              <a:lumMod val="50000"/>
            </a:schemeClr>
          </a:solidFill>
          <a:ln w="57150">
            <a:solidFill>
              <a:schemeClr val="tx1"/>
            </a:solidFill>
          </a:ln>
          <a:effectLst>
            <a:glow rad="228600">
              <a:schemeClr val="accent4">
                <a:satMod val="175000"/>
                <a:alpha val="40000"/>
              </a:schemeClr>
            </a:glow>
          </a:effectLst>
        </p:spPr>
        <p:txBody>
          <a:bodyPr wrap="square">
            <a:spAutoFit/>
          </a:bodyPr>
          <a:lstStyle/>
          <a:p>
            <a:pPr marL="0" lvl="2" algn="ctr">
              <a:defRPr/>
            </a:pPr>
            <a:r>
              <a:rPr lang="en-US" sz="3800" b="1" dirty="0">
                <a:solidFill>
                  <a:srgbClr val="FFFFFF"/>
                </a:solidFill>
                <a:latin typeface="Comic Sans MS" pitchFamily="66" charset="0"/>
                <a:cs typeface="Arial" charset="0"/>
              </a:rPr>
              <a:t>Working hard doesn’t do any good if you are working on the wrong things</a:t>
            </a:r>
            <a:r>
              <a:rPr lang="en-US" sz="3800" b="1" dirty="0" smtClean="0">
                <a:solidFill>
                  <a:srgbClr val="FFFFFF"/>
                </a:solidFill>
                <a:latin typeface="Comic Sans MS" pitchFamily="66" charset="0"/>
                <a:cs typeface="Arial" charset="0"/>
              </a:rPr>
              <a:t>!</a:t>
            </a:r>
            <a:endParaRPr lang="en-US" sz="3800" b="1" dirty="0">
              <a:solidFill>
                <a:srgbClr val="FFFFFF"/>
              </a:solidFill>
              <a:latin typeface="Comic Sans MS" pitchFamily="66"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7688" y="-76200"/>
            <a:ext cx="8367712" cy="1152525"/>
          </a:xfrm>
        </p:spPr>
        <p:txBody>
          <a:bodyPr/>
          <a:lstStyle/>
          <a:p>
            <a:pPr algn="ctr">
              <a:defRPr/>
            </a:pPr>
            <a:r>
              <a:rPr lang="en-US" b="1" dirty="0" smtClean="0">
                <a:solidFill>
                  <a:schemeClr val="tx2">
                    <a:lumMod val="50000"/>
                  </a:schemeClr>
                </a:solidFill>
                <a:latin typeface="Comic Sans MS" pitchFamily="66" charset="0"/>
                <a:cs typeface="Times New Roman" pitchFamily="18" charset="0"/>
              </a:rPr>
              <a:t>Effective Time Management</a:t>
            </a:r>
          </a:p>
        </p:txBody>
      </p:sp>
      <p:sp>
        <p:nvSpPr>
          <p:cNvPr id="836611" name="Rectangle 3"/>
          <p:cNvSpPr>
            <a:spLocks noGrp="1" noChangeArrowheads="1"/>
          </p:cNvSpPr>
          <p:nvPr>
            <p:ph type="body" idx="1"/>
          </p:nvPr>
        </p:nvSpPr>
        <p:spPr>
          <a:xfrm>
            <a:off x="381000" y="1143000"/>
            <a:ext cx="8763000" cy="5486400"/>
          </a:xfrm>
        </p:spPr>
        <p:txBody>
          <a:bodyPr/>
          <a:lstStyle/>
          <a:p>
            <a:pPr>
              <a:buClrTx/>
              <a:defRPr/>
            </a:pPr>
            <a:r>
              <a:rPr lang="en-US" dirty="0" smtClean="0">
                <a:latin typeface="Comic Sans MS" pitchFamily="66" charset="0"/>
                <a:cs typeface="Times New Roman" pitchFamily="18" charset="0"/>
              </a:rPr>
              <a:t>To-Do lists are helpful, but usually don’t provide assistance</a:t>
            </a:r>
            <a:r>
              <a:rPr lang="en-US" dirty="0">
                <a:latin typeface="Comic Sans MS" pitchFamily="66" charset="0"/>
                <a:cs typeface="Times New Roman" pitchFamily="18" charset="0"/>
              </a:rPr>
              <a:t> </a:t>
            </a:r>
            <a:r>
              <a:rPr lang="en-US" dirty="0" smtClean="0">
                <a:latin typeface="Comic Sans MS" pitchFamily="66" charset="0"/>
                <a:cs typeface="Times New Roman" pitchFamily="18" charset="0"/>
              </a:rPr>
              <a:t>in establishing priorities</a:t>
            </a:r>
          </a:p>
          <a:p>
            <a:pPr>
              <a:buClrTx/>
              <a:buFont typeface="Wingdings" pitchFamily="2" charset="2"/>
              <a:buNone/>
              <a:defRPr/>
            </a:pPr>
            <a:endParaRPr lang="en-US" sz="1800" b="1" dirty="0" smtClean="0">
              <a:latin typeface="Comic Sans MS" pitchFamily="66" charset="0"/>
              <a:cs typeface="Times New Roman" pitchFamily="18" charset="0"/>
            </a:endParaRPr>
          </a:p>
          <a:p>
            <a:pPr>
              <a:buClrTx/>
              <a:defRPr/>
            </a:pPr>
            <a:r>
              <a:rPr lang="en-US" b="1" u="sng" dirty="0" smtClean="0">
                <a:solidFill>
                  <a:schemeClr val="accent1">
                    <a:lumMod val="50000"/>
                  </a:schemeClr>
                </a:solidFill>
                <a:latin typeface="Comic Sans MS" pitchFamily="66" charset="0"/>
                <a:cs typeface="Times New Roman" pitchFamily="18" charset="0"/>
              </a:rPr>
              <a:t>Example</a:t>
            </a:r>
            <a:r>
              <a:rPr lang="en-US" b="1" dirty="0" smtClean="0">
                <a:solidFill>
                  <a:schemeClr val="accent1">
                    <a:lumMod val="50000"/>
                  </a:schemeClr>
                </a:solidFill>
                <a:latin typeface="Comic Sans MS" pitchFamily="66" charset="0"/>
                <a:cs typeface="Times New Roman" pitchFamily="18" charset="0"/>
              </a:rPr>
              <a:t>:</a:t>
            </a:r>
            <a:r>
              <a:rPr lang="en-US" dirty="0" smtClean="0">
                <a:latin typeface="Comic Sans MS" pitchFamily="66" charset="0"/>
                <a:cs typeface="Times New Roman" pitchFamily="18" charset="0"/>
              </a:rPr>
              <a:t> As a young faculty </a:t>
            </a:r>
            <a:r>
              <a:rPr lang="en-US" dirty="0">
                <a:latin typeface="Comic Sans MS" pitchFamily="66" charset="0"/>
                <a:cs typeface="Times New Roman" pitchFamily="18" charset="0"/>
              </a:rPr>
              <a:t>member, what would be your primary goal ?</a:t>
            </a:r>
            <a:endParaRPr lang="en-US" dirty="0" smtClean="0">
              <a:latin typeface="Comic Sans MS" pitchFamily="66" charset="0"/>
              <a:cs typeface="Times New Roman" pitchFamily="18" charset="0"/>
            </a:endParaRPr>
          </a:p>
          <a:p>
            <a:pPr lvl="1">
              <a:buClrTx/>
              <a:defRPr/>
            </a:pPr>
            <a:r>
              <a:rPr lang="en-US" dirty="0" smtClean="0">
                <a:latin typeface="Comic Sans MS" pitchFamily="66" charset="0"/>
                <a:cs typeface="Times New Roman" pitchFamily="18" charset="0"/>
              </a:rPr>
              <a:t>Getting tenure</a:t>
            </a:r>
          </a:p>
          <a:p>
            <a:pPr lvl="1">
              <a:buClrTx/>
              <a:defRPr/>
            </a:pPr>
            <a:endParaRPr lang="en-US" sz="1800" dirty="0" smtClean="0">
              <a:latin typeface="Comic Sans MS" pitchFamily="66" charset="0"/>
              <a:cs typeface="Times New Roman" pitchFamily="18" charset="0"/>
            </a:endParaRPr>
          </a:p>
          <a:p>
            <a:pPr>
              <a:buClrTx/>
              <a:defRPr/>
            </a:pPr>
            <a:r>
              <a:rPr lang="en-US" dirty="0" smtClean="0">
                <a:latin typeface="Comic Sans MS" pitchFamily="66" charset="0"/>
                <a:cs typeface="Times New Roman" pitchFamily="18" charset="0"/>
              </a:rPr>
              <a:t>What helps you get tenure?</a:t>
            </a:r>
          </a:p>
          <a:p>
            <a:pPr lvl="1">
              <a:buClrTx/>
              <a:defRPr/>
            </a:pPr>
            <a:r>
              <a:rPr lang="en-US" dirty="0" smtClean="0">
                <a:latin typeface="Comic Sans MS" pitchFamily="66" charset="0"/>
                <a:cs typeface="Times New Roman" pitchFamily="18" charset="0"/>
              </a:rPr>
              <a:t>Publications</a:t>
            </a:r>
          </a:p>
          <a:p>
            <a:pPr lvl="1">
              <a:buClrTx/>
              <a:defRPr/>
            </a:pPr>
            <a:r>
              <a:rPr lang="en-US" dirty="0" smtClean="0">
                <a:latin typeface="Comic Sans MS" pitchFamily="66" charset="0"/>
                <a:cs typeface="Times New Roman" pitchFamily="18" charset="0"/>
              </a:rPr>
              <a:t>Research (funding) – patents? In some cases!</a:t>
            </a:r>
          </a:p>
          <a:p>
            <a:pPr lvl="1">
              <a:buClrTx/>
              <a:defRPr/>
            </a:pPr>
            <a:r>
              <a:rPr lang="en-US" dirty="0" smtClean="0">
                <a:latin typeface="Comic Sans MS" pitchFamily="66" charset="0"/>
                <a:cs typeface="Times New Roman" pitchFamily="18" charset="0"/>
              </a:rPr>
              <a:t>Teaching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66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66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66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66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66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66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438275"/>
            <a:ext cx="9144000" cy="1457325"/>
          </a:xfrm>
        </p:spPr>
        <p:txBody>
          <a:bodyPr/>
          <a:lstStyle/>
          <a:p>
            <a:pPr algn="ctr">
              <a:defRPr/>
            </a:pPr>
            <a:r>
              <a:rPr lang="en-US" b="1" dirty="0" smtClean="0">
                <a:solidFill>
                  <a:schemeClr val="tx2">
                    <a:lumMod val="50000"/>
                  </a:schemeClr>
                </a:solidFill>
                <a:latin typeface="Comic Sans MS" pitchFamily="66" charset="0"/>
                <a:cs typeface="Times New Roman" pitchFamily="18" charset="0"/>
              </a:rPr>
              <a:t>But You Don’t Want to Get Tenure and then a Divorce, </a:t>
            </a:r>
            <a:r>
              <a:rPr lang="en-US" b="1" dirty="0" smtClean="0">
                <a:solidFill>
                  <a:schemeClr val="tx2">
                    <a:lumMod val="50000"/>
                  </a:schemeClr>
                </a:solidFill>
                <a:latin typeface="Comic Sans MS" pitchFamily="66" charset="0"/>
              </a:rPr>
              <a:t>so </a:t>
            </a:r>
            <a:r>
              <a:rPr lang="en-US" b="1" dirty="0">
                <a:solidFill>
                  <a:schemeClr val="tx2">
                    <a:lumMod val="50000"/>
                  </a:schemeClr>
                </a:solidFill>
                <a:latin typeface="Comic Sans MS" pitchFamily="66" charset="0"/>
              </a:rPr>
              <a:t>consider: </a:t>
            </a:r>
            <a:br>
              <a:rPr lang="en-US" b="1" dirty="0">
                <a:solidFill>
                  <a:schemeClr val="tx2">
                    <a:lumMod val="50000"/>
                  </a:schemeClr>
                </a:solidFill>
                <a:latin typeface="Comic Sans MS" pitchFamily="66" charset="0"/>
              </a:rPr>
            </a:br>
            <a:endParaRPr lang="en-US" b="1" dirty="0" smtClean="0">
              <a:solidFill>
                <a:schemeClr val="tx2">
                  <a:lumMod val="50000"/>
                </a:schemeClr>
              </a:solidFill>
              <a:latin typeface="Comic Sans MS" pitchFamily="66" charset="0"/>
              <a:cs typeface="Times New Roman" pitchFamily="18" charset="0"/>
            </a:endParaRPr>
          </a:p>
        </p:txBody>
      </p:sp>
      <p:sp>
        <p:nvSpPr>
          <p:cNvPr id="836611" name="Rectangle 3"/>
          <p:cNvSpPr>
            <a:spLocks noGrp="1" noChangeArrowheads="1"/>
          </p:cNvSpPr>
          <p:nvPr>
            <p:ph type="body" idx="1"/>
          </p:nvPr>
        </p:nvSpPr>
        <p:spPr>
          <a:xfrm>
            <a:off x="762000" y="2667000"/>
            <a:ext cx="8458200" cy="4648200"/>
          </a:xfrm>
        </p:spPr>
        <p:txBody>
          <a:bodyPr/>
          <a:lstStyle/>
          <a:p>
            <a:pPr>
              <a:buClrTx/>
              <a:buSzPct val="100000"/>
            </a:pPr>
            <a:r>
              <a:rPr lang="en-US" sz="3600" dirty="0" smtClean="0">
                <a:latin typeface="Comic Sans MS" pitchFamily="66" charset="0"/>
                <a:cs typeface="Times New Roman" pitchFamily="18" charset="0"/>
              </a:rPr>
              <a:t>Personal priorities</a:t>
            </a:r>
          </a:p>
          <a:p>
            <a:pPr>
              <a:buClrTx/>
              <a:buSzPct val="100000"/>
              <a:buFont typeface="Wingdings" pitchFamily="2" charset="2"/>
              <a:buNone/>
            </a:pPr>
            <a:endParaRPr lang="en-US" sz="3600" b="1" dirty="0" smtClean="0">
              <a:latin typeface="Comic Sans MS" pitchFamily="66" charset="0"/>
              <a:cs typeface="Times New Roman" pitchFamily="18" charset="0"/>
            </a:endParaRPr>
          </a:p>
          <a:p>
            <a:pPr>
              <a:buClrTx/>
              <a:buSzPct val="100000"/>
            </a:pPr>
            <a:r>
              <a:rPr lang="en-US" sz="3600" dirty="0" smtClean="0">
                <a:latin typeface="Comic Sans MS" pitchFamily="66" charset="0"/>
                <a:cs typeface="Times New Roman" pitchFamily="18" charset="0"/>
              </a:rPr>
              <a:t>Spouse - family</a:t>
            </a:r>
          </a:p>
          <a:p>
            <a:pPr lvl="1">
              <a:buClrTx/>
              <a:buSzPct val="100000"/>
            </a:pPr>
            <a:endParaRPr lang="en-US" sz="3600" dirty="0" smtClean="0">
              <a:latin typeface="Comic Sans MS" pitchFamily="66" charset="0"/>
              <a:cs typeface="Times New Roman" pitchFamily="18" charset="0"/>
            </a:endParaRPr>
          </a:p>
          <a:p>
            <a:pPr>
              <a:buClrTx/>
              <a:buSzPct val="100000"/>
            </a:pPr>
            <a:r>
              <a:rPr lang="en-US" sz="3600" dirty="0" smtClean="0">
                <a:latin typeface="Comic Sans MS" pitchFamily="66" charset="0"/>
                <a:cs typeface="Times New Roman" pitchFamily="18" charset="0"/>
              </a:rPr>
              <a:t>Other things that make life worth living!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6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66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6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9144000" cy="1304925"/>
          </a:xfrm>
        </p:spPr>
        <p:txBody>
          <a:bodyPr/>
          <a:lstStyle/>
          <a:p>
            <a:pPr algn="ctr">
              <a:defRPr/>
            </a:pPr>
            <a:r>
              <a:rPr lang="en-US" sz="4100" b="1" dirty="0" smtClean="0">
                <a:solidFill>
                  <a:schemeClr val="tx2">
                    <a:lumMod val="50000"/>
                  </a:schemeClr>
                </a:solidFill>
                <a:latin typeface="Comic Sans MS" pitchFamily="66" charset="0"/>
                <a:cs typeface="Times New Roman" pitchFamily="18" charset="0"/>
              </a:rPr>
              <a:t>My Approach to Time Management</a:t>
            </a:r>
          </a:p>
        </p:txBody>
      </p:sp>
      <p:sp>
        <p:nvSpPr>
          <p:cNvPr id="837635" name="Rectangle 3"/>
          <p:cNvSpPr>
            <a:spLocks noGrp="1" noChangeArrowheads="1"/>
          </p:cNvSpPr>
          <p:nvPr>
            <p:ph type="body" idx="1"/>
          </p:nvPr>
        </p:nvSpPr>
        <p:spPr>
          <a:xfrm>
            <a:off x="381000" y="1371600"/>
            <a:ext cx="8763000" cy="5486400"/>
          </a:xfrm>
        </p:spPr>
        <p:txBody>
          <a:bodyPr/>
          <a:lstStyle/>
          <a:p>
            <a:pPr>
              <a:buClrTx/>
            </a:pPr>
            <a:r>
              <a:rPr lang="en-US" sz="2800" b="1" smtClean="0">
                <a:latin typeface="Comic Sans MS" pitchFamily="66" charset="0"/>
                <a:cs typeface="Times New Roman" pitchFamily="18" charset="0"/>
              </a:rPr>
              <a:t>Definitions:</a:t>
            </a:r>
          </a:p>
          <a:p>
            <a:pPr lvl="1">
              <a:buClrTx/>
            </a:pPr>
            <a:r>
              <a:rPr lang="en-US" sz="2400" smtClean="0">
                <a:latin typeface="Comic Sans MS" pitchFamily="66" charset="0"/>
                <a:cs typeface="Times New Roman" pitchFamily="18" charset="0"/>
              </a:rPr>
              <a:t>Imperative – has a deadline looming (time critical)</a:t>
            </a:r>
          </a:p>
          <a:p>
            <a:pPr lvl="1">
              <a:buClrTx/>
            </a:pPr>
            <a:r>
              <a:rPr lang="en-US" sz="2400" smtClean="0">
                <a:latin typeface="Comic Sans MS" pitchFamily="66" charset="0"/>
                <a:cs typeface="Times New Roman" pitchFamily="18" charset="0"/>
              </a:rPr>
              <a:t>Vital – directly impacts your career/life</a:t>
            </a:r>
          </a:p>
          <a:p>
            <a:pPr lvl="1">
              <a:buFontTx/>
              <a:buNone/>
            </a:pPr>
            <a:endParaRPr lang="en-US" sz="2400" smtClean="0">
              <a:latin typeface="Times New Roman" pitchFamily="18" charset="0"/>
              <a:cs typeface="Times New Roman" pitchFamily="18" charset="0"/>
            </a:endParaRPr>
          </a:p>
          <a:p>
            <a:pPr>
              <a:buClrTx/>
            </a:pPr>
            <a:r>
              <a:rPr lang="en-US" sz="2800" b="1" smtClean="0">
                <a:latin typeface="Comic Sans MS" pitchFamily="66" charset="0"/>
                <a:cs typeface="Times New Roman" pitchFamily="18" charset="0"/>
              </a:rPr>
              <a:t>Four categories:</a:t>
            </a:r>
          </a:p>
          <a:p>
            <a:pPr lvl="1">
              <a:buClrTx/>
            </a:pPr>
            <a:r>
              <a:rPr lang="en-US" sz="2400" smtClean="0">
                <a:latin typeface="Comic Sans MS" pitchFamily="66" charset="0"/>
                <a:cs typeface="Times New Roman" pitchFamily="18" charset="0"/>
              </a:rPr>
              <a:t>Imperative and vital – gotta do it and now!</a:t>
            </a:r>
          </a:p>
          <a:p>
            <a:pPr lvl="1">
              <a:buClrTx/>
            </a:pPr>
            <a:r>
              <a:rPr lang="en-US" sz="2400" smtClean="0">
                <a:latin typeface="Comic Sans MS" pitchFamily="66" charset="0"/>
                <a:cs typeface="Times New Roman" pitchFamily="18" charset="0"/>
              </a:rPr>
              <a:t>Vital but not imperative – gotta do it, but it can wait awhile</a:t>
            </a:r>
          </a:p>
          <a:p>
            <a:pPr lvl="1">
              <a:buClrTx/>
            </a:pPr>
            <a:r>
              <a:rPr lang="en-US" sz="2400" smtClean="0">
                <a:latin typeface="Comic Sans MS" pitchFamily="66" charset="0"/>
                <a:cs typeface="Times New Roman" pitchFamily="18" charset="0"/>
              </a:rPr>
              <a:t>Imperative but not necessarily vital – hardest of all, depends on the value you place on it</a:t>
            </a:r>
          </a:p>
          <a:p>
            <a:pPr lvl="1">
              <a:buClrTx/>
            </a:pPr>
            <a:r>
              <a:rPr lang="en-US" sz="2400" smtClean="0">
                <a:latin typeface="Comic Sans MS" pitchFamily="66" charset="0"/>
                <a:cs typeface="Times New Roman" pitchFamily="18" charset="0"/>
              </a:rPr>
              <a:t>Not imperative and not immediately vital –can wait till tomorrow!  These are the “time killers”!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763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76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76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763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7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38658" name="Group 2"/>
          <p:cNvGraphicFramePr>
            <a:graphicFrameLocks noGrp="1"/>
          </p:cNvGraphicFramePr>
          <p:nvPr/>
        </p:nvGraphicFramePr>
        <p:xfrm>
          <a:off x="152400" y="381000"/>
          <a:ext cx="8839200" cy="6324601"/>
        </p:xfrm>
        <a:graphic>
          <a:graphicData uri="http://schemas.openxmlformats.org/drawingml/2006/table">
            <a:tbl>
              <a:tblPr/>
              <a:tblGrid>
                <a:gridCol w="1885950"/>
                <a:gridCol w="1549400"/>
                <a:gridCol w="1517650"/>
                <a:gridCol w="1566863"/>
                <a:gridCol w="2319337"/>
              </a:tblGrid>
              <a:tr h="842963">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Imperative and Vital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Vital not Imperative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Imperative not Vital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Not imperative and not vital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73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4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208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22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8690" name="Text Box 34"/>
          <p:cNvSpPr txBox="1">
            <a:spLocks noChangeArrowheads="1"/>
          </p:cNvSpPr>
          <p:nvPr/>
        </p:nvSpPr>
        <p:spPr bwMode="auto">
          <a:xfrm>
            <a:off x="2057400" y="1644650"/>
            <a:ext cx="14478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838691" name="Text Box 35"/>
          <p:cNvSpPr txBox="1">
            <a:spLocks noChangeArrowheads="1"/>
          </p:cNvSpPr>
          <p:nvPr/>
        </p:nvSpPr>
        <p:spPr bwMode="auto">
          <a:xfrm>
            <a:off x="3581400" y="3124200"/>
            <a:ext cx="15240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838692" name="Text Box 36"/>
          <p:cNvSpPr txBox="1">
            <a:spLocks noChangeArrowheads="1"/>
          </p:cNvSpPr>
          <p:nvPr/>
        </p:nvSpPr>
        <p:spPr bwMode="auto">
          <a:xfrm>
            <a:off x="2057400" y="5029200"/>
            <a:ext cx="14478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31781" name="Text Box 37"/>
          <p:cNvSpPr txBox="1">
            <a:spLocks noChangeArrowheads="1"/>
          </p:cNvSpPr>
          <p:nvPr/>
        </p:nvSpPr>
        <p:spPr bwMode="auto">
          <a:xfrm>
            <a:off x="746125" y="1366838"/>
            <a:ext cx="266700" cy="138112"/>
          </a:xfrm>
          <a:prstGeom prst="rect">
            <a:avLst/>
          </a:prstGeom>
          <a:noFill/>
          <a:ln w="12700">
            <a:noFill/>
            <a:miter lim="800000"/>
            <a:headEnd/>
            <a:tailEnd/>
          </a:ln>
        </p:spPr>
        <p:txBody>
          <a:bodyPr wrap="none">
            <a:spAutoFit/>
          </a:bodyPr>
          <a:lstStyle/>
          <a:p>
            <a:r>
              <a:rPr lang="en-US"/>
              <a:t>Your</a:t>
            </a:r>
          </a:p>
        </p:txBody>
      </p:sp>
      <p:sp>
        <p:nvSpPr>
          <p:cNvPr id="31782" name="Text Box 38"/>
          <p:cNvSpPr txBox="1">
            <a:spLocks noChangeArrowheads="1"/>
          </p:cNvSpPr>
          <p:nvPr/>
        </p:nvSpPr>
        <p:spPr bwMode="auto">
          <a:xfrm>
            <a:off x="304800" y="1203325"/>
            <a:ext cx="1524000" cy="1311275"/>
          </a:xfrm>
          <a:prstGeom prst="rect">
            <a:avLst/>
          </a:prstGeom>
          <a:noFill/>
          <a:ln w="12700">
            <a:noFill/>
            <a:miter lim="800000"/>
            <a:headEnd/>
            <a:tailEnd/>
          </a:ln>
        </p:spPr>
        <p:txBody>
          <a:bodyPr>
            <a:spAutoFit/>
          </a:bodyPr>
          <a:lstStyle/>
          <a:p>
            <a:pPr algn="ctr">
              <a:spcBef>
                <a:spcPct val="20000"/>
              </a:spcBef>
              <a:buClr>
                <a:schemeClr val="accent1"/>
              </a:buClr>
              <a:buSzPct val="75000"/>
              <a:buFont typeface="Wingdings" pitchFamily="2" charset="2"/>
              <a:buNone/>
            </a:pPr>
            <a:r>
              <a:rPr lang="en-US" sz="2000" b="1">
                <a:latin typeface="Comic Sans MS" pitchFamily="66" charset="0"/>
              </a:rPr>
              <a:t>Your grant application is due today</a:t>
            </a:r>
            <a:endParaRPr lang="en-US" sz="2000">
              <a:latin typeface="Comic Sans MS" pitchFamily="66" charset="0"/>
            </a:endParaRPr>
          </a:p>
        </p:txBody>
      </p:sp>
      <p:sp>
        <p:nvSpPr>
          <p:cNvPr id="838695" name="Text Box 39"/>
          <p:cNvSpPr txBox="1">
            <a:spLocks noChangeArrowheads="1"/>
          </p:cNvSpPr>
          <p:nvPr/>
        </p:nvSpPr>
        <p:spPr bwMode="auto">
          <a:xfrm>
            <a:off x="152400" y="2971800"/>
            <a:ext cx="1981200" cy="701675"/>
          </a:xfrm>
          <a:prstGeom prst="rect">
            <a:avLst/>
          </a:prstGeom>
          <a:noFill/>
          <a:ln w="12700">
            <a:noFill/>
            <a:miter lim="800000"/>
            <a:headEnd/>
            <a:tailEnd/>
          </a:ln>
        </p:spPr>
        <p:txBody>
          <a:bodyPr>
            <a:spAutoFit/>
          </a:bodyPr>
          <a:lstStyle/>
          <a:p>
            <a:pPr algn="ctr">
              <a:spcBef>
                <a:spcPct val="20000"/>
              </a:spcBef>
              <a:buClr>
                <a:schemeClr val="accent1"/>
              </a:buClr>
              <a:buSzPct val="75000"/>
              <a:buFont typeface="Wingdings" pitchFamily="2" charset="2"/>
              <a:buNone/>
            </a:pPr>
            <a:r>
              <a:rPr lang="en-US" sz="2000" b="1">
                <a:latin typeface="Comic Sans MS" pitchFamily="66" charset="0"/>
              </a:rPr>
              <a:t>Grading Papers/Exams</a:t>
            </a:r>
            <a:endParaRPr lang="en-US" sz="2000">
              <a:latin typeface="Comic Sans MS" pitchFamily="66" charset="0"/>
            </a:endParaRPr>
          </a:p>
        </p:txBody>
      </p:sp>
      <p:sp>
        <p:nvSpPr>
          <p:cNvPr id="838696" name="Text Box 40"/>
          <p:cNvSpPr txBox="1">
            <a:spLocks noChangeArrowheads="1"/>
          </p:cNvSpPr>
          <p:nvPr/>
        </p:nvSpPr>
        <p:spPr bwMode="auto">
          <a:xfrm>
            <a:off x="228600" y="4724400"/>
            <a:ext cx="1752600" cy="1311275"/>
          </a:xfrm>
          <a:prstGeom prst="rect">
            <a:avLst/>
          </a:prstGeom>
          <a:noFill/>
          <a:ln w="12700">
            <a:noFill/>
            <a:miter lim="800000"/>
            <a:headEnd/>
            <a:tailEnd/>
          </a:ln>
        </p:spPr>
        <p:txBody>
          <a:bodyPr>
            <a:spAutoFit/>
          </a:bodyPr>
          <a:lstStyle/>
          <a:p>
            <a:pPr>
              <a:spcBef>
                <a:spcPct val="50000"/>
              </a:spcBef>
            </a:pPr>
            <a:r>
              <a:rPr lang="en-US" sz="2000" b="1">
                <a:latin typeface="Comic Sans MS" pitchFamily="66" charset="0"/>
              </a:rPr>
              <a:t>Your tenure package is due to chair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86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86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86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8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90" grpId="0"/>
      <p:bldP spid="838691" grpId="0"/>
      <p:bldP spid="838692" grpId="0"/>
      <p:bldP spid="838695" grpId="0"/>
      <p:bldP spid="83869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39682" name="Group 2"/>
          <p:cNvGraphicFramePr>
            <a:graphicFrameLocks noGrp="1"/>
          </p:cNvGraphicFramePr>
          <p:nvPr/>
        </p:nvGraphicFramePr>
        <p:xfrm>
          <a:off x="152400" y="228600"/>
          <a:ext cx="8839200" cy="6553201"/>
        </p:xfrm>
        <a:graphic>
          <a:graphicData uri="http://schemas.openxmlformats.org/drawingml/2006/table">
            <a:tbl>
              <a:tblPr/>
              <a:tblGrid>
                <a:gridCol w="1828800"/>
                <a:gridCol w="1606550"/>
                <a:gridCol w="1517650"/>
                <a:gridCol w="1566863"/>
                <a:gridCol w="2319337"/>
              </a:tblGrid>
              <a:tr h="804863">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Imperative and Vital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Vital not Imperative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Imperative not Vital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Not imperative and not vital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5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40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36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12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9714" name="Text Box 34"/>
          <p:cNvSpPr txBox="1">
            <a:spLocks noChangeArrowheads="1"/>
          </p:cNvSpPr>
          <p:nvPr/>
        </p:nvSpPr>
        <p:spPr bwMode="auto">
          <a:xfrm>
            <a:off x="7162800" y="1447800"/>
            <a:ext cx="14478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839715" name="Text Box 35"/>
          <p:cNvSpPr txBox="1">
            <a:spLocks noChangeArrowheads="1"/>
          </p:cNvSpPr>
          <p:nvPr/>
        </p:nvSpPr>
        <p:spPr bwMode="auto">
          <a:xfrm>
            <a:off x="3581400" y="3276600"/>
            <a:ext cx="15240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839716" name="Text Box 36"/>
          <p:cNvSpPr txBox="1">
            <a:spLocks noChangeArrowheads="1"/>
          </p:cNvSpPr>
          <p:nvPr/>
        </p:nvSpPr>
        <p:spPr bwMode="auto">
          <a:xfrm>
            <a:off x="2057400" y="5410200"/>
            <a:ext cx="14478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32805" name="Text Box 37"/>
          <p:cNvSpPr txBox="1">
            <a:spLocks noChangeArrowheads="1"/>
          </p:cNvSpPr>
          <p:nvPr/>
        </p:nvSpPr>
        <p:spPr bwMode="auto">
          <a:xfrm>
            <a:off x="746125" y="1366838"/>
            <a:ext cx="266700" cy="138112"/>
          </a:xfrm>
          <a:prstGeom prst="rect">
            <a:avLst/>
          </a:prstGeom>
          <a:noFill/>
          <a:ln w="12700">
            <a:noFill/>
            <a:miter lim="800000"/>
            <a:headEnd/>
            <a:tailEnd/>
          </a:ln>
        </p:spPr>
        <p:txBody>
          <a:bodyPr wrap="none">
            <a:spAutoFit/>
          </a:bodyPr>
          <a:lstStyle/>
          <a:p>
            <a:r>
              <a:rPr lang="en-US"/>
              <a:t>Your</a:t>
            </a:r>
          </a:p>
        </p:txBody>
      </p:sp>
      <p:sp>
        <p:nvSpPr>
          <p:cNvPr id="32806" name="Text Box 38"/>
          <p:cNvSpPr txBox="1">
            <a:spLocks noChangeArrowheads="1"/>
          </p:cNvSpPr>
          <p:nvPr/>
        </p:nvSpPr>
        <p:spPr bwMode="auto">
          <a:xfrm>
            <a:off x="228600" y="1203325"/>
            <a:ext cx="1524000" cy="1311275"/>
          </a:xfrm>
          <a:prstGeom prst="rect">
            <a:avLst/>
          </a:prstGeom>
          <a:noFill/>
          <a:ln w="12700">
            <a:noFill/>
            <a:miter lim="800000"/>
            <a:headEnd/>
            <a:tailEnd/>
          </a:ln>
        </p:spPr>
        <p:txBody>
          <a:bodyPr>
            <a:spAutoFit/>
          </a:bodyPr>
          <a:lstStyle/>
          <a:p>
            <a:pPr algn="ctr">
              <a:spcBef>
                <a:spcPct val="20000"/>
              </a:spcBef>
              <a:buClr>
                <a:schemeClr val="accent1"/>
              </a:buClr>
              <a:buSzPct val="75000"/>
              <a:buFont typeface="Wingdings" pitchFamily="2" charset="2"/>
              <a:buNone/>
            </a:pPr>
            <a:r>
              <a:rPr lang="en-US" sz="2000" b="1">
                <a:latin typeface="Comic Sans MS" pitchFamily="66" charset="0"/>
              </a:rPr>
              <a:t>Hanging Pictures in Your Office</a:t>
            </a:r>
            <a:endParaRPr lang="en-US" sz="2000">
              <a:latin typeface="Comic Sans MS" pitchFamily="66" charset="0"/>
            </a:endParaRPr>
          </a:p>
        </p:txBody>
      </p:sp>
      <p:sp>
        <p:nvSpPr>
          <p:cNvPr id="839719" name="Text Box 39"/>
          <p:cNvSpPr txBox="1">
            <a:spLocks noChangeArrowheads="1"/>
          </p:cNvSpPr>
          <p:nvPr/>
        </p:nvSpPr>
        <p:spPr bwMode="auto">
          <a:xfrm>
            <a:off x="0" y="2667000"/>
            <a:ext cx="1981200" cy="2246313"/>
          </a:xfrm>
          <a:prstGeom prst="rect">
            <a:avLst/>
          </a:prstGeom>
          <a:noFill/>
          <a:ln w="12700">
            <a:noFill/>
            <a:miter lim="800000"/>
            <a:headEnd/>
            <a:tailEnd/>
          </a:ln>
        </p:spPr>
        <p:txBody>
          <a:bodyPr>
            <a:spAutoFit/>
          </a:bodyPr>
          <a:lstStyle/>
          <a:p>
            <a:pPr algn="ctr">
              <a:spcBef>
                <a:spcPct val="20000"/>
              </a:spcBef>
              <a:buClr>
                <a:schemeClr val="accent1"/>
              </a:buClr>
              <a:buSzPct val="75000"/>
              <a:buFont typeface="Wingdings" pitchFamily="2" charset="2"/>
              <a:buNone/>
            </a:pPr>
            <a:r>
              <a:rPr lang="en-US" sz="2000" b="1">
                <a:latin typeface="Comic Sans MS" pitchFamily="66" charset="0"/>
              </a:rPr>
              <a:t>Getting a piece of equipment fixed you will soon need (but not today) </a:t>
            </a:r>
            <a:endParaRPr lang="en-US" sz="2000">
              <a:latin typeface="Comic Sans MS" pitchFamily="66" charset="0"/>
            </a:endParaRPr>
          </a:p>
        </p:txBody>
      </p:sp>
      <p:sp>
        <p:nvSpPr>
          <p:cNvPr id="839720" name="Text Box 40"/>
          <p:cNvSpPr txBox="1">
            <a:spLocks noChangeArrowheads="1"/>
          </p:cNvSpPr>
          <p:nvPr/>
        </p:nvSpPr>
        <p:spPr bwMode="auto">
          <a:xfrm>
            <a:off x="228600" y="5105400"/>
            <a:ext cx="1752600" cy="1311275"/>
          </a:xfrm>
          <a:prstGeom prst="rect">
            <a:avLst/>
          </a:prstGeom>
          <a:noFill/>
          <a:ln w="12700">
            <a:noFill/>
            <a:miter lim="800000"/>
            <a:headEnd/>
            <a:tailEnd/>
          </a:ln>
        </p:spPr>
        <p:txBody>
          <a:bodyPr>
            <a:spAutoFit/>
          </a:bodyPr>
          <a:lstStyle/>
          <a:p>
            <a:pPr>
              <a:spcBef>
                <a:spcPct val="50000"/>
              </a:spcBef>
            </a:pPr>
            <a:r>
              <a:rPr lang="en-US" sz="2000" b="1">
                <a:latin typeface="Comic Sans MS" pitchFamily="66" charset="0"/>
              </a:rPr>
              <a:t>Return a call to your spouse about dinner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9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4" grpId="0"/>
      <p:bldP spid="839715" grpId="0"/>
      <p:bldP spid="839716" grpId="0"/>
      <p:bldP spid="839719" grpId="0"/>
      <p:bldP spid="83972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40706" name="Group 2"/>
          <p:cNvGraphicFramePr>
            <a:graphicFrameLocks noGrp="1"/>
          </p:cNvGraphicFramePr>
          <p:nvPr/>
        </p:nvGraphicFramePr>
        <p:xfrm>
          <a:off x="152400" y="228600"/>
          <a:ext cx="8839200" cy="6553201"/>
        </p:xfrm>
        <a:graphic>
          <a:graphicData uri="http://schemas.openxmlformats.org/drawingml/2006/table">
            <a:tbl>
              <a:tblPr/>
              <a:tblGrid>
                <a:gridCol w="1885950"/>
                <a:gridCol w="1549400"/>
                <a:gridCol w="1517650"/>
                <a:gridCol w="1566863"/>
                <a:gridCol w="2319337"/>
              </a:tblGrid>
              <a:tr h="842963">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Imperative and Vital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Vital not Imperative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Imperative not Vital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Not imperative and not vital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73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40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068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22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738" name="Text Box 34"/>
          <p:cNvSpPr txBox="1">
            <a:spLocks noChangeArrowheads="1"/>
          </p:cNvSpPr>
          <p:nvPr/>
        </p:nvSpPr>
        <p:spPr bwMode="auto">
          <a:xfrm>
            <a:off x="7162800" y="1568450"/>
            <a:ext cx="14478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840739" name="Text Box 35"/>
          <p:cNvSpPr txBox="1">
            <a:spLocks noChangeArrowheads="1"/>
          </p:cNvSpPr>
          <p:nvPr/>
        </p:nvSpPr>
        <p:spPr bwMode="auto">
          <a:xfrm>
            <a:off x="3581400" y="3124200"/>
            <a:ext cx="15240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840740" name="Text Box 36"/>
          <p:cNvSpPr txBox="1">
            <a:spLocks noChangeArrowheads="1"/>
          </p:cNvSpPr>
          <p:nvPr/>
        </p:nvSpPr>
        <p:spPr bwMode="auto">
          <a:xfrm>
            <a:off x="7086600" y="5257800"/>
            <a:ext cx="14478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33829" name="Text Box 37"/>
          <p:cNvSpPr txBox="1">
            <a:spLocks noChangeArrowheads="1"/>
          </p:cNvSpPr>
          <p:nvPr/>
        </p:nvSpPr>
        <p:spPr bwMode="auto">
          <a:xfrm>
            <a:off x="746125" y="1366838"/>
            <a:ext cx="266700" cy="138112"/>
          </a:xfrm>
          <a:prstGeom prst="rect">
            <a:avLst/>
          </a:prstGeom>
          <a:noFill/>
          <a:ln w="12700">
            <a:noFill/>
            <a:miter lim="800000"/>
            <a:headEnd/>
            <a:tailEnd/>
          </a:ln>
        </p:spPr>
        <p:txBody>
          <a:bodyPr wrap="none">
            <a:spAutoFit/>
          </a:bodyPr>
          <a:lstStyle/>
          <a:p>
            <a:r>
              <a:rPr lang="en-US"/>
              <a:t>Your</a:t>
            </a:r>
          </a:p>
        </p:txBody>
      </p:sp>
      <p:sp>
        <p:nvSpPr>
          <p:cNvPr id="33830" name="Text Box 38"/>
          <p:cNvSpPr txBox="1">
            <a:spLocks noChangeArrowheads="1"/>
          </p:cNvSpPr>
          <p:nvPr/>
        </p:nvSpPr>
        <p:spPr bwMode="auto">
          <a:xfrm>
            <a:off x="304800" y="1355725"/>
            <a:ext cx="1524000" cy="1323975"/>
          </a:xfrm>
          <a:prstGeom prst="rect">
            <a:avLst/>
          </a:prstGeom>
          <a:noFill/>
          <a:ln w="12700">
            <a:noFill/>
            <a:miter lim="800000"/>
            <a:headEnd/>
            <a:tailEnd/>
          </a:ln>
        </p:spPr>
        <p:txBody>
          <a:bodyPr>
            <a:spAutoFit/>
          </a:bodyPr>
          <a:lstStyle/>
          <a:p>
            <a:pPr algn="ctr">
              <a:spcBef>
                <a:spcPct val="20000"/>
              </a:spcBef>
              <a:buClr>
                <a:schemeClr val="accent1"/>
              </a:buClr>
              <a:buSzPct val="75000"/>
              <a:buFont typeface="Wingdings" pitchFamily="2" charset="2"/>
              <a:buNone/>
            </a:pPr>
            <a:r>
              <a:rPr lang="en-US" sz="2000" b="1">
                <a:latin typeface="Comic Sans MS" pitchFamily="66" charset="0"/>
              </a:rPr>
              <a:t>Throwing a party for your lab</a:t>
            </a:r>
            <a:endParaRPr lang="en-US" sz="2000">
              <a:latin typeface="Comic Sans MS" pitchFamily="66" charset="0"/>
            </a:endParaRPr>
          </a:p>
        </p:txBody>
      </p:sp>
      <p:sp>
        <p:nvSpPr>
          <p:cNvPr id="840743" name="Text Box 39"/>
          <p:cNvSpPr txBox="1">
            <a:spLocks noChangeArrowheads="1"/>
          </p:cNvSpPr>
          <p:nvPr/>
        </p:nvSpPr>
        <p:spPr bwMode="auto">
          <a:xfrm>
            <a:off x="152400" y="2895600"/>
            <a:ext cx="1981200" cy="1311275"/>
          </a:xfrm>
          <a:prstGeom prst="rect">
            <a:avLst/>
          </a:prstGeom>
          <a:noFill/>
          <a:ln w="12700">
            <a:noFill/>
            <a:miter lim="800000"/>
            <a:headEnd/>
            <a:tailEnd/>
          </a:ln>
        </p:spPr>
        <p:txBody>
          <a:bodyPr>
            <a:spAutoFit/>
          </a:bodyPr>
          <a:lstStyle/>
          <a:p>
            <a:pPr algn="ctr">
              <a:spcBef>
                <a:spcPct val="20000"/>
              </a:spcBef>
              <a:buClr>
                <a:schemeClr val="accent1"/>
              </a:buClr>
              <a:buSzPct val="75000"/>
              <a:buFont typeface="Wingdings" pitchFamily="2" charset="2"/>
              <a:buNone/>
            </a:pPr>
            <a:r>
              <a:rPr lang="en-US" sz="2000" b="1">
                <a:latin typeface="Comic Sans MS" pitchFamily="66" charset="0"/>
              </a:rPr>
              <a:t>Keeping up with the literature in your field</a:t>
            </a:r>
            <a:endParaRPr lang="en-US" sz="2000">
              <a:latin typeface="Comic Sans MS" pitchFamily="66" charset="0"/>
            </a:endParaRPr>
          </a:p>
        </p:txBody>
      </p:sp>
      <p:sp>
        <p:nvSpPr>
          <p:cNvPr id="840744" name="Text Box 40"/>
          <p:cNvSpPr txBox="1">
            <a:spLocks noChangeArrowheads="1"/>
          </p:cNvSpPr>
          <p:nvPr/>
        </p:nvSpPr>
        <p:spPr bwMode="auto">
          <a:xfrm>
            <a:off x="228600" y="4648200"/>
            <a:ext cx="1752600" cy="1920875"/>
          </a:xfrm>
          <a:prstGeom prst="rect">
            <a:avLst/>
          </a:prstGeom>
          <a:noFill/>
          <a:ln w="12700">
            <a:noFill/>
            <a:miter lim="800000"/>
            <a:headEnd/>
            <a:tailEnd/>
          </a:ln>
        </p:spPr>
        <p:txBody>
          <a:bodyPr>
            <a:spAutoFit/>
          </a:bodyPr>
          <a:lstStyle/>
          <a:p>
            <a:pPr algn="ctr">
              <a:spcBef>
                <a:spcPct val="50000"/>
              </a:spcBef>
            </a:pPr>
            <a:r>
              <a:rPr lang="en-US" sz="2000" b="1">
                <a:latin typeface="Comic Sans MS" pitchFamily="66" charset="0"/>
              </a:rPr>
              <a:t>Reviewing the agenda for next month’s department retreat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07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07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07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0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38" grpId="0"/>
      <p:bldP spid="840739" grpId="0"/>
      <p:bldP spid="840740" grpId="0"/>
      <p:bldP spid="840743" grpId="0"/>
      <p:bldP spid="84074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41779" name="Group 51"/>
          <p:cNvGraphicFramePr>
            <a:graphicFrameLocks noGrp="1"/>
          </p:cNvGraphicFramePr>
          <p:nvPr/>
        </p:nvGraphicFramePr>
        <p:xfrm>
          <a:off x="152400" y="76200"/>
          <a:ext cx="8839200" cy="6705600"/>
        </p:xfrm>
        <a:graphic>
          <a:graphicData uri="http://schemas.openxmlformats.org/drawingml/2006/table">
            <a:tbl>
              <a:tblPr/>
              <a:tblGrid>
                <a:gridCol w="1885950"/>
                <a:gridCol w="1549400"/>
                <a:gridCol w="1517650"/>
                <a:gridCol w="1566863"/>
                <a:gridCol w="2319337"/>
              </a:tblGrid>
              <a:tr h="84137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Imperative and Vital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Vital not Imperative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Imperative not Vital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Comic Sans MS" pitchFamily="66" charset="0"/>
                        </a:rPr>
                        <a:t>Not imperative and not vital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61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40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61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19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1756" name="Text Box 28"/>
          <p:cNvSpPr txBox="1">
            <a:spLocks noChangeArrowheads="1"/>
          </p:cNvSpPr>
          <p:nvPr/>
        </p:nvSpPr>
        <p:spPr bwMode="auto">
          <a:xfrm>
            <a:off x="2057400" y="1600200"/>
            <a:ext cx="14478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841757" name="Text Box 29"/>
          <p:cNvSpPr txBox="1">
            <a:spLocks noChangeArrowheads="1"/>
          </p:cNvSpPr>
          <p:nvPr/>
        </p:nvSpPr>
        <p:spPr bwMode="auto">
          <a:xfrm>
            <a:off x="5105400" y="3810000"/>
            <a:ext cx="15240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
        <p:nvSpPr>
          <p:cNvPr id="34852" name="Text Box 30"/>
          <p:cNvSpPr txBox="1">
            <a:spLocks noChangeArrowheads="1"/>
          </p:cNvSpPr>
          <p:nvPr/>
        </p:nvSpPr>
        <p:spPr bwMode="auto">
          <a:xfrm>
            <a:off x="746125" y="1366838"/>
            <a:ext cx="266700" cy="138112"/>
          </a:xfrm>
          <a:prstGeom prst="rect">
            <a:avLst/>
          </a:prstGeom>
          <a:noFill/>
          <a:ln w="12700">
            <a:noFill/>
            <a:miter lim="800000"/>
            <a:headEnd/>
            <a:tailEnd/>
          </a:ln>
        </p:spPr>
        <p:txBody>
          <a:bodyPr wrap="none">
            <a:spAutoFit/>
          </a:bodyPr>
          <a:lstStyle/>
          <a:p>
            <a:r>
              <a:rPr lang="en-US"/>
              <a:t>Your</a:t>
            </a:r>
          </a:p>
        </p:txBody>
      </p:sp>
      <p:sp>
        <p:nvSpPr>
          <p:cNvPr id="34853" name="Text Box 31"/>
          <p:cNvSpPr txBox="1">
            <a:spLocks noChangeArrowheads="1"/>
          </p:cNvSpPr>
          <p:nvPr/>
        </p:nvSpPr>
        <p:spPr bwMode="auto">
          <a:xfrm>
            <a:off x="304800" y="914400"/>
            <a:ext cx="1524000" cy="2225675"/>
          </a:xfrm>
          <a:prstGeom prst="rect">
            <a:avLst/>
          </a:prstGeom>
          <a:noFill/>
          <a:ln w="12700">
            <a:noFill/>
            <a:miter lim="800000"/>
            <a:headEnd/>
            <a:tailEnd/>
          </a:ln>
        </p:spPr>
        <p:txBody>
          <a:bodyPr>
            <a:spAutoFit/>
          </a:bodyPr>
          <a:lstStyle/>
          <a:p>
            <a:pPr algn="ctr">
              <a:spcBef>
                <a:spcPct val="20000"/>
              </a:spcBef>
              <a:buClr>
                <a:schemeClr val="accent1"/>
              </a:buClr>
              <a:buSzPct val="75000"/>
              <a:buFont typeface="Wingdings" pitchFamily="2" charset="2"/>
              <a:buNone/>
            </a:pPr>
            <a:r>
              <a:rPr lang="en-US" sz="2000" b="1">
                <a:latin typeface="Comic Sans MS" pitchFamily="66" charset="0"/>
              </a:rPr>
              <a:t>Your NIH Program Officer needs a revised budget by 5:00 pm</a:t>
            </a:r>
            <a:endParaRPr lang="en-US" sz="2000">
              <a:latin typeface="Comic Sans MS" pitchFamily="66" charset="0"/>
            </a:endParaRPr>
          </a:p>
        </p:txBody>
      </p:sp>
      <p:sp>
        <p:nvSpPr>
          <p:cNvPr id="841760" name="Text Box 32"/>
          <p:cNvSpPr txBox="1">
            <a:spLocks noChangeArrowheads="1"/>
          </p:cNvSpPr>
          <p:nvPr/>
        </p:nvSpPr>
        <p:spPr bwMode="auto">
          <a:xfrm>
            <a:off x="76200" y="3124200"/>
            <a:ext cx="1981200" cy="2225675"/>
          </a:xfrm>
          <a:prstGeom prst="rect">
            <a:avLst/>
          </a:prstGeom>
          <a:noFill/>
          <a:ln w="12700">
            <a:noFill/>
            <a:miter lim="800000"/>
            <a:headEnd/>
            <a:tailEnd/>
          </a:ln>
        </p:spPr>
        <p:txBody>
          <a:bodyPr>
            <a:spAutoFit/>
          </a:bodyPr>
          <a:lstStyle/>
          <a:p>
            <a:pPr algn="ctr">
              <a:spcBef>
                <a:spcPct val="20000"/>
              </a:spcBef>
              <a:buClr>
                <a:schemeClr val="accent1"/>
              </a:buClr>
              <a:buSzPct val="75000"/>
              <a:buFont typeface="Wingdings" pitchFamily="2" charset="2"/>
              <a:buNone/>
            </a:pPr>
            <a:r>
              <a:rPr lang="en-US" sz="2000" b="1">
                <a:latin typeface="Comic Sans MS" pitchFamily="66" charset="0"/>
              </a:rPr>
              <a:t>Attending an outreach meeting for taking science to middle school students</a:t>
            </a:r>
            <a:endParaRPr lang="en-US" sz="2000">
              <a:latin typeface="Comic Sans MS" pitchFamily="66" charset="0"/>
            </a:endParaRPr>
          </a:p>
        </p:txBody>
      </p:sp>
      <p:sp>
        <p:nvSpPr>
          <p:cNvPr id="841780" name="Text Box 52"/>
          <p:cNvSpPr txBox="1">
            <a:spLocks noChangeArrowheads="1"/>
          </p:cNvSpPr>
          <p:nvPr/>
        </p:nvSpPr>
        <p:spPr bwMode="auto">
          <a:xfrm>
            <a:off x="228600" y="5562600"/>
            <a:ext cx="1828800" cy="1006475"/>
          </a:xfrm>
          <a:prstGeom prst="rect">
            <a:avLst/>
          </a:prstGeom>
          <a:noFill/>
          <a:ln w="12700">
            <a:noFill/>
            <a:miter lim="800000"/>
            <a:headEnd/>
            <a:tailEnd/>
          </a:ln>
        </p:spPr>
        <p:txBody>
          <a:bodyPr>
            <a:spAutoFit/>
          </a:bodyPr>
          <a:lstStyle/>
          <a:p>
            <a:pPr>
              <a:spcBef>
                <a:spcPct val="50000"/>
              </a:spcBef>
            </a:pPr>
            <a:r>
              <a:rPr lang="en-US" sz="2000" b="1">
                <a:latin typeface="Comic Sans MS" pitchFamily="66" charset="0"/>
              </a:rPr>
              <a:t>Review a manuscript  for a journal</a:t>
            </a:r>
          </a:p>
        </p:txBody>
      </p:sp>
      <p:sp>
        <p:nvSpPr>
          <p:cNvPr id="841781" name="Text Box 53"/>
          <p:cNvSpPr txBox="1">
            <a:spLocks noChangeArrowheads="1"/>
          </p:cNvSpPr>
          <p:nvPr/>
        </p:nvSpPr>
        <p:spPr bwMode="auto">
          <a:xfrm>
            <a:off x="5105400" y="5791200"/>
            <a:ext cx="1524000" cy="641350"/>
          </a:xfrm>
          <a:prstGeom prst="rect">
            <a:avLst/>
          </a:prstGeom>
          <a:noFill/>
          <a:ln w="12700">
            <a:noFill/>
            <a:miter lim="800000"/>
            <a:headEnd/>
            <a:tailEnd/>
          </a:ln>
        </p:spPr>
        <p:txBody>
          <a:bodyPr>
            <a:spAutoFit/>
          </a:bodyPr>
          <a:lstStyle/>
          <a:p>
            <a:pPr algn="ctr">
              <a:spcBef>
                <a:spcPct val="50000"/>
              </a:spcBef>
            </a:pPr>
            <a:r>
              <a:rPr lang="en-US" sz="3600" b="1">
                <a:solidFill>
                  <a:schemeClr val="hlink"/>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17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1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1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17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56" grpId="0"/>
      <p:bldP spid="841757" grpId="0"/>
      <p:bldP spid="841760" grpId="0"/>
      <p:bldP spid="841780" grpId="0"/>
      <p:bldP spid="8417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609600" y="0"/>
            <a:ext cx="9829800" cy="5867400"/>
          </a:xfrm>
        </p:spPr>
        <p:txBody>
          <a:bodyPr/>
          <a:lstStyle/>
          <a:p>
            <a:pPr marL="1257300" lvl="1" indent="-533400">
              <a:lnSpc>
                <a:spcPct val="90000"/>
              </a:lnSpc>
              <a:buClrTx/>
              <a:buFontTx/>
              <a:buNone/>
              <a:defRPr/>
            </a:pPr>
            <a:endParaRPr lang="en-US" sz="1800" b="1" dirty="0" smtClean="0">
              <a:cs typeface="Arial" charset="0"/>
            </a:endParaRPr>
          </a:p>
          <a:p>
            <a:pPr marL="1257300" lvl="1" indent="-533400" algn="ctr">
              <a:lnSpc>
                <a:spcPct val="90000"/>
              </a:lnSpc>
              <a:buClrTx/>
              <a:buFontTx/>
              <a:buNone/>
              <a:defRPr/>
            </a:pPr>
            <a:r>
              <a:rPr lang="en-US" sz="4000" b="1" dirty="0" smtClean="0">
                <a:solidFill>
                  <a:schemeClr val="tx2">
                    <a:lumMod val="50000"/>
                  </a:schemeClr>
                </a:solidFill>
                <a:latin typeface="Comic Sans MS" pitchFamily="66" charset="0"/>
                <a:cs typeface="Arial" charset="0"/>
              </a:rPr>
              <a:t>To Be Successful in Any Organization, You Must First   Ask (and Answer) Two Questions</a:t>
            </a:r>
          </a:p>
          <a:p>
            <a:pPr marL="1257300" lvl="1" indent="-533400" algn="ctr">
              <a:lnSpc>
                <a:spcPct val="90000"/>
              </a:lnSpc>
              <a:buClrTx/>
              <a:buFontTx/>
              <a:buNone/>
              <a:defRPr/>
            </a:pPr>
            <a:endParaRPr lang="en-US" sz="800" dirty="0" smtClean="0">
              <a:solidFill>
                <a:schemeClr val="tx2">
                  <a:lumMod val="75000"/>
                </a:schemeClr>
              </a:solidFill>
              <a:latin typeface="Comic Sans MS" pitchFamily="66" charset="0"/>
              <a:cs typeface="Arial" charset="0"/>
            </a:endParaRPr>
          </a:p>
          <a:p>
            <a:pPr lvl="2" indent="-457200">
              <a:lnSpc>
                <a:spcPct val="90000"/>
              </a:lnSpc>
              <a:buClrTx/>
              <a:buFont typeface="Wingdings" pitchFamily="2" charset="2"/>
              <a:buChar char="§"/>
              <a:defRPr/>
            </a:pPr>
            <a:r>
              <a:rPr lang="en-US" sz="2800" b="1" dirty="0" smtClean="0">
                <a:latin typeface="Comic Sans MS" pitchFamily="66" charset="0"/>
                <a:cs typeface="Arial" charset="0"/>
              </a:rPr>
              <a:t>What is the structure of the organization and how does it influence the way decisions are made? (constraints, participation) </a:t>
            </a:r>
          </a:p>
          <a:p>
            <a:pPr lvl="2" indent="-457200">
              <a:lnSpc>
                <a:spcPct val="90000"/>
              </a:lnSpc>
              <a:buClrTx/>
              <a:buFont typeface="Wingdings" pitchFamily="2" charset="2"/>
              <a:buChar char="§"/>
              <a:defRPr/>
            </a:pPr>
            <a:r>
              <a:rPr lang="en-US" sz="2800" b="1" dirty="0" smtClean="0">
                <a:latin typeface="Comic Sans MS" pitchFamily="66" charset="0"/>
                <a:cs typeface="Arial" charset="0"/>
              </a:rPr>
              <a:t>What are the goals of the organization (it’s “mission”) </a:t>
            </a:r>
            <a:r>
              <a:rPr lang="en-US" sz="2800" b="1" u="sng" dirty="0" smtClean="0">
                <a:latin typeface="Comic Sans MS" pitchFamily="66" charset="0"/>
                <a:cs typeface="Arial" charset="0"/>
              </a:rPr>
              <a:t>and</a:t>
            </a:r>
            <a:r>
              <a:rPr lang="en-US" sz="2800" b="1" dirty="0" smtClean="0">
                <a:latin typeface="Comic Sans MS" pitchFamily="66" charset="0"/>
                <a:cs typeface="Arial" charset="0"/>
              </a:rPr>
              <a:t> what are your own professional and personal goals (ideally there will be considerable overlap)? </a:t>
            </a:r>
          </a:p>
          <a:p>
            <a:pPr lvl="2" indent="-457200">
              <a:lnSpc>
                <a:spcPct val="90000"/>
              </a:lnSpc>
              <a:buClrTx/>
              <a:buFont typeface="Wingdings" pitchFamily="2" charset="2"/>
              <a:buChar char="§"/>
              <a:defRPr/>
            </a:pPr>
            <a:endParaRPr lang="en-US" sz="2800" b="1" dirty="0">
              <a:solidFill>
                <a:schemeClr val="accent1">
                  <a:lumMod val="50000"/>
                </a:schemeClr>
              </a:solidFill>
              <a:latin typeface="Comic Sans MS" pitchFamily="66" charset="0"/>
              <a:cs typeface="Arial" charset="0"/>
            </a:endParaRPr>
          </a:p>
          <a:p>
            <a:pPr marL="685800" lvl="2" indent="0" algn="ctr">
              <a:lnSpc>
                <a:spcPct val="90000"/>
              </a:lnSpc>
              <a:buClrTx/>
              <a:buNone/>
              <a:defRPr/>
            </a:pPr>
            <a:r>
              <a:rPr lang="en-US" sz="2800" b="1" dirty="0" smtClean="0">
                <a:solidFill>
                  <a:schemeClr val="accent1">
                    <a:lumMod val="50000"/>
                  </a:schemeClr>
                </a:solidFill>
                <a:latin typeface="Comic Sans MS" pitchFamily="66" charset="0"/>
                <a:cs typeface="Arial" charset="0"/>
              </a:rPr>
              <a:t>	</a:t>
            </a:r>
            <a:r>
              <a:rPr lang="en-US" sz="2800" b="1" dirty="0" smtClean="0">
                <a:solidFill>
                  <a:schemeClr val="tx2">
                    <a:lumMod val="50000"/>
                  </a:schemeClr>
                </a:solidFill>
                <a:latin typeface="Comic Sans MS" pitchFamily="66" charset="0"/>
                <a:cs typeface="Arial" charset="0"/>
              </a:rPr>
              <a:t>Developing skills that enhance your ability to succeed in the organization (as both a supervisor and as a subordinate)!</a:t>
            </a:r>
            <a:endParaRPr lang="en-US" sz="2800" dirty="0" smtClean="0">
              <a:solidFill>
                <a:schemeClr val="tx2">
                  <a:lumMod val="50000"/>
                </a:schemeClr>
              </a:solidFill>
              <a:latin typeface="Comic Sans MS" pitchFamily="66" charset="0"/>
              <a:cs typeface="Arial" charset="0"/>
            </a:endParaRPr>
          </a:p>
          <a:p>
            <a:pPr lvl="2" indent="-457200">
              <a:lnSpc>
                <a:spcPct val="90000"/>
              </a:lnSpc>
              <a:buClrTx/>
              <a:buFont typeface="Wingdings" pitchFamily="2" charset="2"/>
              <a:buChar char="§"/>
              <a:defRPr/>
            </a:pPr>
            <a:endParaRPr lang="en-US" sz="2800" b="1" dirty="0" smtClean="0">
              <a:solidFill>
                <a:schemeClr val="tx2">
                  <a:lumMod val="75000"/>
                </a:schemeClr>
              </a:solidFill>
              <a:latin typeface="Comic Sans MS" pitchFamily="66" charset="0"/>
              <a:cs typeface="Arial" charset="0"/>
            </a:endParaRPr>
          </a:p>
          <a:p>
            <a:pPr lvl="2" indent="-457200">
              <a:lnSpc>
                <a:spcPct val="90000"/>
              </a:lnSpc>
              <a:buClrTx/>
              <a:buFont typeface="Wingdings" pitchFamily="2" charset="2"/>
              <a:buChar char="§"/>
              <a:defRPr/>
            </a:pPr>
            <a:endParaRPr lang="en-US" sz="2800" b="1" dirty="0" smtClean="0">
              <a:solidFill>
                <a:schemeClr val="tx2">
                  <a:lumMod val="75000"/>
                </a:schemeClr>
              </a:solidFill>
              <a:latin typeface="Comic Sans MS" pitchFamily="66" charset="0"/>
              <a:cs typeface="Arial" charset="0"/>
            </a:endParaRPr>
          </a:p>
          <a:p>
            <a:pPr lvl="2" indent="-457200">
              <a:lnSpc>
                <a:spcPct val="90000"/>
              </a:lnSpc>
              <a:buClrTx/>
              <a:buFont typeface="Wingdings" pitchFamily="2" charset="2"/>
              <a:buChar char="§"/>
              <a:defRPr/>
            </a:pPr>
            <a:endParaRPr lang="en-US" sz="2800" b="1" dirty="0" smtClean="0">
              <a:latin typeface="Comic Sans MS" pitchFamily="66" charset="0"/>
              <a:cs typeface="Arial" charset="0"/>
            </a:endParaRPr>
          </a:p>
        </p:txBody>
      </p:sp>
      <p:sp>
        <p:nvSpPr>
          <p:cNvPr id="2" name="TextBox 1"/>
          <p:cNvSpPr txBox="1"/>
          <p:nvPr/>
        </p:nvSpPr>
        <p:spPr>
          <a:xfrm>
            <a:off x="533400" y="4572000"/>
            <a:ext cx="10515600" cy="1000274"/>
          </a:xfrm>
          <a:prstGeom prst="rect">
            <a:avLst/>
          </a:prstGeom>
          <a:noFill/>
        </p:spPr>
        <p:txBody>
          <a:bodyPr wrap="square" rtlCol="0">
            <a:spAutoFit/>
          </a:bodyPr>
          <a:lstStyle/>
          <a:p>
            <a:pPr marL="0" lvl="2"/>
            <a:r>
              <a:rPr lang="en-US" sz="2800" b="1" dirty="0" smtClean="0">
                <a:latin typeface="Comic Sans MS" pitchFamily="66" charset="0"/>
                <a:cs typeface="Arial" charset="0"/>
              </a:rPr>
              <a:t>                           </a:t>
            </a:r>
            <a:r>
              <a:rPr lang="en-US" sz="2800" b="1" dirty="0" smtClean="0">
                <a:solidFill>
                  <a:schemeClr val="tx2">
                    <a:lumMod val="50000"/>
                  </a:schemeClr>
                </a:solidFill>
                <a:latin typeface="Comic Sans MS" pitchFamily="66" charset="0"/>
                <a:cs typeface="Arial" charset="0"/>
              </a:rPr>
              <a:t>Then </a:t>
            </a:r>
            <a:r>
              <a:rPr lang="en-US" sz="2800" b="1" dirty="0">
                <a:solidFill>
                  <a:schemeClr val="tx2">
                    <a:lumMod val="50000"/>
                  </a:schemeClr>
                </a:solidFill>
                <a:latin typeface="Comic Sans MS" pitchFamily="66" charset="0"/>
                <a:cs typeface="Arial" charset="0"/>
              </a:rPr>
              <a:t>determine how to </a:t>
            </a:r>
            <a:r>
              <a:rPr lang="en-US" sz="2800" b="1" dirty="0" smtClean="0">
                <a:solidFill>
                  <a:schemeClr val="tx2">
                    <a:lumMod val="50000"/>
                  </a:schemeClr>
                </a:solidFill>
                <a:latin typeface="Comic Sans MS" pitchFamily="66" charset="0"/>
                <a:cs typeface="Arial" charset="0"/>
              </a:rPr>
              <a:t>    accomplish </a:t>
            </a:r>
            <a:r>
              <a:rPr lang="en-US" sz="2800" b="1" dirty="0">
                <a:solidFill>
                  <a:schemeClr val="tx2">
                    <a:lumMod val="50000"/>
                  </a:schemeClr>
                </a:solidFill>
                <a:latin typeface="Comic Sans MS" pitchFamily="66" charset="0"/>
                <a:cs typeface="Arial" charset="0"/>
              </a:rPr>
              <a:t>some of </a:t>
            </a:r>
            <a:r>
              <a:rPr lang="en-US" sz="2800" b="1" dirty="0" smtClean="0">
                <a:solidFill>
                  <a:schemeClr val="tx2">
                    <a:lumMod val="50000"/>
                  </a:schemeClr>
                </a:solidFill>
                <a:latin typeface="Comic Sans MS" pitchFamily="66" charset="0"/>
                <a:cs typeface="Arial" charset="0"/>
              </a:rPr>
              <a:t>both by… </a:t>
            </a:r>
            <a:endParaRPr lang="en-US" sz="2800" b="1" dirty="0">
              <a:solidFill>
                <a:schemeClr val="tx2">
                  <a:lumMod val="50000"/>
                </a:schemeClr>
              </a:solidFill>
              <a:latin typeface="Comic Sans MS" pitchFamily="66" charset="0"/>
              <a:cs typeface="Arial" charset="0"/>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47688" y="142875"/>
            <a:ext cx="7758112" cy="1152525"/>
          </a:xfrm>
        </p:spPr>
        <p:txBody>
          <a:bodyPr/>
          <a:lstStyle/>
          <a:p>
            <a:pPr algn="ctr">
              <a:defRPr/>
            </a:pPr>
            <a:r>
              <a:rPr lang="en-US" sz="4800" b="1" dirty="0" smtClean="0">
                <a:solidFill>
                  <a:schemeClr val="tx2">
                    <a:lumMod val="50000"/>
                  </a:schemeClr>
                </a:solidFill>
                <a:latin typeface="Comic Sans MS" pitchFamily="66" charset="0"/>
                <a:cs typeface="Times New Roman" pitchFamily="18" charset="0"/>
              </a:rPr>
              <a:t>Time Management</a:t>
            </a:r>
          </a:p>
        </p:txBody>
      </p:sp>
      <p:sp>
        <p:nvSpPr>
          <p:cNvPr id="25603" name="Rectangle 3"/>
          <p:cNvSpPr>
            <a:spLocks noGrp="1" noChangeArrowheads="1"/>
          </p:cNvSpPr>
          <p:nvPr>
            <p:ph type="body" idx="1"/>
          </p:nvPr>
        </p:nvSpPr>
        <p:spPr>
          <a:xfrm>
            <a:off x="0" y="2438400"/>
            <a:ext cx="9144000" cy="3124200"/>
          </a:xfrm>
        </p:spPr>
        <p:txBody>
          <a:bodyPr/>
          <a:lstStyle/>
          <a:p>
            <a:pPr algn="ctr">
              <a:lnSpc>
                <a:spcPct val="90000"/>
              </a:lnSpc>
              <a:buFont typeface="Wingdings" pitchFamily="2" charset="2"/>
              <a:buNone/>
              <a:defRPr/>
            </a:pPr>
            <a:r>
              <a:rPr lang="en-US" sz="4000" b="1" dirty="0" smtClean="0">
                <a:latin typeface="Comic Sans MS" pitchFamily="66" charset="0"/>
                <a:cs typeface="Times New Roman" pitchFamily="18" charset="0"/>
              </a:rPr>
              <a:t>Remember: you must regularly review and reclassify tasks.</a:t>
            </a:r>
          </a:p>
          <a:p>
            <a:pPr algn="ctr">
              <a:lnSpc>
                <a:spcPct val="90000"/>
              </a:lnSpc>
              <a:buFont typeface="Wingdings" pitchFamily="2" charset="2"/>
              <a:buNone/>
              <a:defRPr/>
            </a:pPr>
            <a:endParaRPr lang="en-US" sz="4000" b="1" dirty="0" smtClean="0">
              <a:latin typeface="Comic Sans MS" pitchFamily="66" charset="0"/>
              <a:cs typeface="Times New Roman" pitchFamily="18" charset="0"/>
            </a:endParaRPr>
          </a:p>
          <a:p>
            <a:pPr algn="ctr">
              <a:lnSpc>
                <a:spcPct val="90000"/>
              </a:lnSpc>
              <a:buFont typeface="Wingdings" pitchFamily="2" charset="2"/>
              <a:buNone/>
              <a:defRPr/>
            </a:pPr>
            <a:r>
              <a:rPr lang="en-US" sz="4400" b="1" dirty="0" smtClean="0">
                <a:solidFill>
                  <a:schemeClr val="tx2">
                    <a:lumMod val="50000"/>
                  </a:schemeClr>
                </a:solidFill>
                <a:latin typeface="Comic Sans MS" pitchFamily="66" charset="0"/>
                <a:cs typeface="Times New Roman" pitchFamily="18" charset="0"/>
              </a:rPr>
              <a:t>As deadlines draw near, more tasks become imperative!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81000"/>
            <a:ext cx="8534400" cy="1676400"/>
          </a:xfrm>
        </p:spPr>
        <p:txBody>
          <a:bodyPr/>
          <a:lstStyle/>
          <a:p>
            <a:pPr>
              <a:defRPr/>
            </a:pPr>
            <a:r>
              <a:rPr lang="en-US" b="1" dirty="0" smtClean="0">
                <a:solidFill>
                  <a:schemeClr val="tx2">
                    <a:lumMod val="50000"/>
                  </a:schemeClr>
                </a:solidFill>
                <a:latin typeface="Comic Sans MS" pitchFamily="66" charset="0"/>
                <a:cs typeface="Arial" charset="0"/>
              </a:rPr>
              <a:t>Efficiency - Effectiveness</a:t>
            </a:r>
            <a:r>
              <a:rPr lang="en-US" dirty="0" smtClean="0">
                <a:solidFill>
                  <a:schemeClr val="tx2">
                    <a:lumMod val="50000"/>
                  </a:schemeClr>
                </a:solidFill>
                <a:latin typeface="Comic Sans MS" pitchFamily="66" charset="0"/>
                <a:cs typeface="Arial" charset="0"/>
              </a:rPr>
              <a:t/>
            </a:r>
            <a:br>
              <a:rPr lang="en-US" dirty="0" smtClean="0">
                <a:solidFill>
                  <a:schemeClr val="tx2">
                    <a:lumMod val="50000"/>
                  </a:schemeClr>
                </a:solidFill>
                <a:latin typeface="Comic Sans MS" pitchFamily="66" charset="0"/>
                <a:cs typeface="Arial" charset="0"/>
              </a:rPr>
            </a:br>
            <a:r>
              <a:rPr lang="en-US" dirty="0" smtClean="0">
                <a:solidFill>
                  <a:schemeClr val="tx1"/>
                </a:solidFill>
                <a:latin typeface="Comic Sans MS" pitchFamily="66" charset="0"/>
                <a:cs typeface="Arial" charset="0"/>
              </a:rPr>
              <a:t>     </a:t>
            </a:r>
            <a:r>
              <a:rPr lang="en-US" sz="4000" dirty="0" smtClean="0">
                <a:solidFill>
                  <a:schemeClr val="accent1">
                    <a:lumMod val="50000"/>
                  </a:schemeClr>
                </a:solidFill>
                <a:latin typeface="Comic Sans MS" pitchFamily="66" charset="0"/>
                <a:cs typeface="Arial" charset="0"/>
              </a:rPr>
              <a:t>It’s A Balancing Act!</a:t>
            </a:r>
          </a:p>
        </p:txBody>
      </p:sp>
      <p:sp>
        <p:nvSpPr>
          <p:cNvPr id="379907" name="Rectangle 3"/>
          <p:cNvSpPr>
            <a:spLocks noGrp="1" noChangeArrowheads="1"/>
          </p:cNvSpPr>
          <p:nvPr>
            <p:ph type="body" idx="1"/>
          </p:nvPr>
        </p:nvSpPr>
        <p:spPr>
          <a:xfrm>
            <a:off x="304800" y="2619375"/>
            <a:ext cx="8839200" cy="1524000"/>
          </a:xfrm>
        </p:spPr>
        <p:txBody>
          <a:bodyPr/>
          <a:lstStyle/>
          <a:p>
            <a:pPr marL="0" indent="0">
              <a:lnSpc>
                <a:spcPct val="90000"/>
              </a:lnSpc>
              <a:buFont typeface="Wingdings" pitchFamily="2" charset="2"/>
              <a:buNone/>
              <a:defRPr/>
            </a:pPr>
            <a:r>
              <a:rPr lang="en-US" sz="2800" b="1" dirty="0" smtClean="0">
                <a:solidFill>
                  <a:schemeClr val="accent1">
                    <a:lumMod val="50000"/>
                  </a:schemeClr>
                </a:solidFill>
                <a:latin typeface="Comic Sans MS" pitchFamily="66" charset="0"/>
                <a:cs typeface="Arial" charset="0"/>
              </a:rPr>
              <a:t>Efficiency</a:t>
            </a:r>
            <a:r>
              <a:rPr lang="en-US" sz="2800" dirty="0" smtClean="0">
                <a:solidFill>
                  <a:srgbClr val="1C9903"/>
                </a:solidFill>
                <a:latin typeface="Comic Sans MS" pitchFamily="66" charset="0"/>
                <a:cs typeface="Arial" charset="0"/>
              </a:rPr>
              <a:t> </a:t>
            </a:r>
            <a:r>
              <a:rPr lang="en-US" sz="2800" dirty="0" smtClean="0">
                <a:latin typeface="Comic Sans MS" pitchFamily="66" charset="0"/>
                <a:cs typeface="Arial" charset="0"/>
              </a:rPr>
              <a:t>– Producing the greatest quantity of work for each unit of resource expended (or producing a unit of work for the smallest possible expenditure of resources)  </a:t>
            </a:r>
          </a:p>
        </p:txBody>
      </p:sp>
      <p:sp>
        <p:nvSpPr>
          <p:cNvPr id="379908" name="Text Box 4"/>
          <p:cNvSpPr txBox="1">
            <a:spLocks noChangeArrowheads="1"/>
          </p:cNvSpPr>
          <p:nvPr/>
        </p:nvSpPr>
        <p:spPr bwMode="auto">
          <a:xfrm>
            <a:off x="304800" y="4495800"/>
            <a:ext cx="8686800" cy="1952625"/>
          </a:xfrm>
          <a:prstGeom prst="rect">
            <a:avLst/>
          </a:prstGeom>
          <a:noFill/>
          <a:ln w="9525">
            <a:noFill/>
            <a:miter lim="800000"/>
            <a:headEnd/>
            <a:tailEnd/>
          </a:ln>
        </p:spPr>
        <p:txBody>
          <a:bodyPr>
            <a:spAutoFit/>
          </a:bodyPr>
          <a:lstStyle/>
          <a:p>
            <a:pPr eaLnBrk="1" hangingPunct="1">
              <a:lnSpc>
                <a:spcPct val="90000"/>
              </a:lnSpc>
              <a:spcBef>
                <a:spcPct val="20000"/>
              </a:spcBef>
              <a:defRPr/>
            </a:pPr>
            <a:r>
              <a:rPr lang="en-US" sz="2800" b="1" dirty="0">
                <a:solidFill>
                  <a:schemeClr val="accent1">
                    <a:lumMod val="50000"/>
                  </a:schemeClr>
                </a:solidFill>
                <a:latin typeface="Comic Sans MS" pitchFamily="66" charset="0"/>
                <a:cs typeface="Arial" charset="0"/>
              </a:rPr>
              <a:t>Effectiveness</a:t>
            </a:r>
            <a:r>
              <a:rPr lang="en-US" sz="2800" dirty="0">
                <a:latin typeface="Comic Sans MS" pitchFamily="66" charset="0"/>
                <a:cs typeface="Arial" charset="0"/>
              </a:rPr>
              <a:t> – Successfully accomplishing the goals/objectives of the organization.  </a:t>
            </a:r>
          </a:p>
          <a:p>
            <a:pPr eaLnBrk="1" hangingPunct="1">
              <a:lnSpc>
                <a:spcPct val="90000"/>
              </a:lnSpc>
              <a:spcBef>
                <a:spcPct val="20000"/>
              </a:spcBef>
              <a:defRPr/>
            </a:pPr>
            <a:endParaRPr lang="en-US" sz="2800" dirty="0">
              <a:latin typeface="Arial" charset="0"/>
              <a:cs typeface="Arial" charset="0"/>
            </a:endParaRPr>
          </a:p>
          <a:p>
            <a:pPr algn="ctr" eaLnBrk="1" hangingPunct="1">
              <a:lnSpc>
                <a:spcPct val="90000"/>
              </a:lnSpc>
              <a:spcBef>
                <a:spcPct val="20000"/>
              </a:spcBef>
              <a:defRPr/>
            </a:pPr>
            <a:r>
              <a:rPr lang="en-US" sz="3600" b="1" dirty="0">
                <a:solidFill>
                  <a:schemeClr val="accent1">
                    <a:lumMod val="50000"/>
                  </a:schemeClr>
                </a:solidFill>
                <a:latin typeface="Comic Sans MS" pitchFamily="66" charset="0"/>
                <a:cs typeface="Arial" charset="0"/>
              </a:rPr>
              <a:t>Fulfilling Its Mission!</a:t>
            </a:r>
            <a:endParaRPr lang="en-US" sz="3600" dirty="0">
              <a:solidFill>
                <a:schemeClr val="accent1">
                  <a:lumMod val="50000"/>
                </a:schemeClr>
              </a:solidFill>
              <a:latin typeface="Comic Sans MS" pitchFamily="66" charset="0"/>
              <a:cs typeface="Arial" charset="0"/>
            </a:endParaRPr>
          </a:p>
        </p:txBody>
      </p:sp>
      <p:pic>
        <p:nvPicPr>
          <p:cNvPr id="36869" name="Picture 5" descr="gears3"/>
          <p:cNvPicPr>
            <a:picLocks noChangeAspect="1" noChangeArrowheads="1" noCrop="1"/>
          </p:cNvPicPr>
          <p:nvPr/>
        </p:nvPicPr>
        <p:blipFill>
          <a:blip r:embed="rId3" cstate="print"/>
          <a:srcRect/>
          <a:stretch>
            <a:fillRect/>
          </a:stretch>
        </p:blipFill>
        <p:spPr bwMode="auto">
          <a:xfrm>
            <a:off x="6934200" y="1476375"/>
            <a:ext cx="1295400" cy="1009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9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autoUpdateAnimBg="0"/>
      <p:bldP spid="37990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1905000"/>
          </a:xfrm>
        </p:spPr>
        <p:txBody>
          <a:bodyPr/>
          <a:lstStyle/>
          <a:p>
            <a:pPr algn="ctr">
              <a:defRPr/>
            </a:pPr>
            <a:r>
              <a:rPr lang="en-US" b="1" dirty="0" smtClean="0">
                <a:solidFill>
                  <a:schemeClr val="tx2">
                    <a:lumMod val="50000"/>
                  </a:schemeClr>
                </a:solidFill>
                <a:latin typeface="Comic Sans MS" pitchFamily="66" charset="0"/>
              </a:rPr>
              <a:t>Perils of Over-Emphasizing Efficiency</a:t>
            </a:r>
          </a:p>
        </p:txBody>
      </p:sp>
      <p:sp>
        <p:nvSpPr>
          <p:cNvPr id="13315" name="Text Box 3"/>
          <p:cNvSpPr txBox="1">
            <a:spLocks noChangeArrowheads="1"/>
          </p:cNvSpPr>
          <p:nvPr/>
        </p:nvSpPr>
        <p:spPr bwMode="auto">
          <a:xfrm>
            <a:off x="-76200" y="1752600"/>
            <a:ext cx="8839200" cy="3786188"/>
          </a:xfrm>
          <a:prstGeom prst="rect">
            <a:avLst/>
          </a:prstGeom>
          <a:noFill/>
          <a:ln w="12700">
            <a:noFill/>
            <a:miter lim="800000"/>
            <a:headEnd/>
            <a:tailEnd/>
          </a:ln>
        </p:spPr>
        <p:txBody>
          <a:bodyPr>
            <a:spAutoFit/>
          </a:bodyPr>
          <a:lstStyle/>
          <a:p>
            <a:pPr marL="1257300" lvl="1" indent="-571500">
              <a:spcBef>
                <a:spcPct val="50000"/>
              </a:spcBef>
              <a:buFont typeface="Wingdings" pitchFamily="2" charset="2"/>
              <a:buChar char="§"/>
              <a:defRPr/>
            </a:pPr>
            <a:r>
              <a:rPr lang="en-US" sz="3200" dirty="0">
                <a:latin typeface="Comic Sans MS" pitchFamily="66" charset="0"/>
              </a:rPr>
              <a:t>Can lead to the faulty belief that efficiency </a:t>
            </a:r>
            <a:r>
              <a:rPr lang="en-US" sz="3200" dirty="0" smtClean="0">
                <a:latin typeface="Comic Sans MS" pitchFamily="66" charset="0"/>
              </a:rPr>
              <a:t>equals effectiveness</a:t>
            </a:r>
            <a:endParaRPr lang="en-US" sz="3200" dirty="0">
              <a:latin typeface="Comic Sans MS" pitchFamily="66" charset="0"/>
            </a:endParaRPr>
          </a:p>
          <a:p>
            <a:pPr marL="1257300" lvl="1" indent="-571500">
              <a:spcBef>
                <a:spcPct val="50000"/>
              </a:spcBef>
              <a:buClr>
                <a:schemeClr val="tx1"/>
              </a:buClr>
              <a:buFont typeface="Wingdings" pitchFamily="2" charset="2"/>
              <a:buChar char="§"/>
              <a:defRPr/>
            </a:pPr>
            <a:r>
              <a:rPr lang="en-US" sz="3200" b="1" dirty="0">
                <a:solidFill>
                  <a:schemeClr val="accent1">
                    <a:lumMod val="50000"/>
                  </a:schemeClr>
                </a:solidFill>
                <a:latin typeface="Comic Sans MS" pitchFamily="66" charset="0"/>
              </a:rPr>
              <a:t>Sub-Unit Optimization </a:t>
            </a:r>
            <a:r>
              <a:rPr lang="en-US" sz="3200" dirty="0" smtClean="0">
                <a:latin typeface="Comic Sans MS" pitchFamily="66" charset="0"/>
              </a:rPr>
              <a:t>– The belief when </a:t>
            </a:r>
            <a:r>
              <a:rPr lang="en-US" sz="3200" dirty="0">
                <a:latin typeface="Comic Sans MS" pitchFamily="66" charset="0"/>
              </a:rPr>
              <a:t>every sub-unit in an organization operates as efficiently as possible, the overall organization operates at peak efficiency. </a:t>
            </a:r>
            <a:r>
              <a:rPr lang="en-US" sz="3200" u="sng" dirty="0">
                <a:latin typeface="Comic Sans MS" pitchFamily="66" charset="0"/>
              </a:rPr>
              <a:t>Right</a:t>
            </a:r>
            <a:r>
              <a:rPr lang="en-US" sz="3200" dirty="0">
                <a:latin typeface="Comic Sans MS" pitchFamily="66" charset="0"/>
              </a:rPr>
              <a:t>?  </a:t>
            </a:r>
            <a:endParaRPr lang="en-US" sz="3200" dirty="0">
              <a:solidFill>
                <a:schemeClr val="tx2"/>
              </a:solidFill>
              <a:latin typeface="Comic Sans MS" pitchFamily="66" charset="0"/>
            </a:endParaRPr>
          </a:p>
        </p:txBody>
      </p:sp>
      <p:sp>
        <p:nvSpPr>
          <p:cNvPr id="4" name="TextBox 3"/>
          <p:cNvSpPr txBox="1">
            <a:spLocks noChangeArrowheads="1"/>
          </p:cNvSpPr>
          <p:nvPr/>
        </p:nvSpPr>
        <p:spPr bwMode="auto">
          <a:xfrm>
            <a:off x="4953000" y="5618163"/>
            <a:ext cx="3962400" cy="630237"/>
          </a:xfrm>
          <a:prstGeom prst="rect">
            <a:avLst/>
          </a:prstGeom>
          <a:noFill/>
          <a:ln w="9525">
            <a:noFill/>
            <a:miter lim="800000"/>
            <a:headEnd/>
            <a:tailEnd/>
          </a:ln>
        </p:spPr>
        <p:txBody>
          <a:bodyPr>
            <a:spAutoFit/>
          </a:bodyPr>
          <a:lstStyle/>
          <a:p>
            <a:pPr marL="0" lvl="1">
              <a:defRPr/>
            </a:pPr>
            <a:r>
              <a:rPr lang="en-US" sz="3200" b="1" dirty="0">
                <a:solidFill>
                  <a:schemeClr val="accent1">
                    <a:lumMod val="50000"/>
                  </a:schemeClr>
                </a:solidFill>
                <a:latin typeface="Comic Sans MS" pitchFamily="66" charset="0"/>
              </a:rPr>
              <a:t>Well, not always!</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0" y="1219200"/>
            <a:ext cx="9144000" cy="4343400"/>
          </a:xfrm>
        </p:spPr>
        <p:txBody>
          <a:bodyPr/>
          <a:lstStyle/>
          <a:p>
            <a:pPr marL="457200" lvl="1" indent="0">
              <a:buClrTx/>
              <a:buSzTx/>
              <a:buNone/>
            </a:pPr>
            <a:r>
              <a:rPr lang="en-US" sz="3200" dirty="0" smtClean="0">
                <a:latin typeface="Comic Sans MS" pitchFamily="66" charset="0"/>
              </a:rPr>
              <a:t>Sometimes one unit may need to operate </a:t>
            </a:r>
            <a:r>
              <a:rPr lang="en-US" sz="3200" dirty="0" smtClean="0">
                <a:latin typeface="Comic Sans MS" pitchFamily="66" charset="0"/>
              </a:rPr>
              <a:t>inefficiently </a:t>
            </a:r>
            <a:r>
              <a:rPr lang="en-US" sz="3200" dirty="0" smtClean="0">
                <a:latin typeface="Comic Sans MS" pitchFamily="66" charset="0"/>
              </a:rPr>
              <a:t>in order to create an overall </a:t>
            </a:r>
            <a:r>
              <a:rPr lang="en-US" sz="3200" dirty="0" smtClean="0">
                <a:latin typeface="Comic Sans MS" pitchFamily="66" charset="0"/>
              </a:rPr>
              <a:t>organizational efficiency</a:t>
            </a:r>
          </a:p>
          <a:p>
            <a:pPr lvl="1">
              <a:buClrTx/>
              <a:buSzTx/>
              <a:buFont typeface="Wingdings" pitchFamily="2" charset="2"/>
              <a:buChar char="§"/>
            </a:pPr>
            <a:r>
              <a:rPr lang="en-US" sz="3200" u="sng" dirty="0" smtClean="0">
                <a:latin typeface="Comic Sans MS" pitchFamily="66" charset="0"/>
              </a:rPr>
              <a:t>Example </a:t>
            </a:r>
            <a:r>
              <a:rPr lang="en-US" sz="3200" u="sng" dirty="0">
                <a:latin typeface="Comic Sans MS" pitchFamily="66" charset="0"/>
              </a:rPr>
              <a:t>1</a:t>
            </a:r>
            <a:r>
              <a:rPr lang="en-US" sz="3200" dirty="0" smtClean="0">
                <a:latin typeface="Comic Sans MS" pitchFamily="66" charset="0"/>
              </a:rPr>
              <a:t>: </a:t>
            </a:r>
            <a:r>
              <a:rPr lang="en-US" sz="3200" dirty="0" smtClean="0">
                <a:latin typeface="Comic Sans MS" pitchFamily="66" charset="0"/>
              </a:rPr>
              <a:t>UNC space study report due       </a:t>
            </a:r>
            <a:r>
              <a:rPr lang="en-US" sz="3200" dirty="0" smtClean="0">
                <a:latin typeface="Comic Sans MS" pitchFamily="66" charset="0"/>
              </a:rPr>
              <a:t>May </a:t>
            </a:r>
            <a:r>
              <a:rPr lang="en-US" sz="3200" dirty="0" smtClean="0">
                <a:latin typeface="Comic Sans MS" pitchFamily="66" charset="0"/>
              </a:rPr>
              <a:t>15 </a:t>
            </a:r>
            <a:endParaRPr lang="en-US" sz="3200" dirty="0">
              <a:latin typeface="Comic Sans MS" pitchFamily="66" charset="0"/>
            </a:endParaRPr>
          </a:p>
          <a:p>
            <a:pPr lvl="1">
              <a:buClrTx/>
              <a:buSzTx/>
              <a:buFont typeface="Wingdings" pitchFamily="2" charset="2"/>
              <a:buChar char="§"/>
            </a:pPr>
            <a:r>
              <a:rPr lang="en-US" sz="3200" u="sng" dirty="0" smtClean="0">
                <a:latin typeface="Comic Sans MS" pitchFamily="66" charset="0"/>
              </a:rPr>
              <a:t>Example 2</a:t>
            </a:r>
            <a:r>
              <a:rPr lang="en-US" sz="3200" dirty="0" smtClean="0">
                <a:latin typeface="Comic Sans MS" pitchFamily="66" charset="0"/>
              </a:rPr>
              <a:t>: “Patch </a:t>
            </a:r>
            <a:r>
              <a:rPr lang="en-US" sz="3200" dirty="0">
                <a:latin typeface="Comic Sans MS" pitchFamily="66" charset="0"/>
              </a:rPr>
              <a:t>Adams</a:t>
            </a:r>
            <a:r>
              <a:rPr lang="en-US" sz="3200" dirty="0" smtClean="0">
                <a:latin typeface="Comic Sans MS" pitchFamily="66" charset="0"/>
              </a:rPr>
              <a:t>” movie,             starring </a:t>
            </a:r>
            <a:r>
              <a:rPr lang="en-US" sz="3200" dirty="0">
                <a:latin typeface="Comic Sans MS" pitchFamily="66" charset="0"/>
              </a:rPr>
              <a:t>Robin </a:t>
            </a:r>
            <a:r>
              <a:rPr lang="en-US" sz="3200" dirty="0" smtClean="0">
                <a:latin typeface="Comic Sans MS" pitchFamily="66" charset="0"/>
              </a:rPr>
              <a:t>Williams and              Monica Potter was filmed on                    the UNC-CH campus in the              summer of 1998! </a:t>
            </a:r>
            <a:endParaRPr lang="en-US" sz="3200" dirty="0">
              <a:latin typeface="Comic Sans MS" pitchFamily="66" charset="0"/>
            </a:endParaRPr>
          </a:p>
          <a:p>
            <a:pPr marL="857250" lvl="2" indent="457200">
              <a:buClrTx/>
              <a:buSzTx/>
              <a:buFont typeface="Wingdings" pitchFamily="2" charset="2"/>
              <a:buChar char="§"/>
            </a:pPr>
            <a:endParaRPr lang="en-US" sz="3200" dirty="0" smtClean="0">
              <a:latin typeface="Comic Sans MS" pitchFamily="66" charset="0"/>
            </a:endParaRPr>
          </a:p>
        </p:txBody>
      </p:sp>
      <p:sp>
        <p:nvSpPr>
          <p:cNvPr id="28676" name="Rectangle 4"/>
          <p:cNvSpPr>
            <a:spLocks noChangeArrowheads="1"/>
          </p:cNvSpPr>
          <p:nvPr/>
        </p:nvSpPr>
        <p:spPr bwMode="auto">
          <a:xfrm>
            <a:off x="381000" y="381000"/>
            <a:ext cx="8153400" cy="838200"/>
          </a:xfrm>
          <a:prstGeom prst="rect">
            <a:avLst/>
          </a:prstGeom>
          <a:noFill/>
          <a:ln w="9525">
            <a:noFill/>
            <a:miter lim="800000"/>
            <a:headEnd/>
            <a:tailEnd/>
          </a:ln>
        </p:spPr>
        <p:txBody>
          <a:bodyPr/>
          <a:lstStyle/>
          <a:p>
            <a:pPr algn="ctr">
              <a:lnSpc>
                <a:spcPct val="90000"/>
              </a:lnSpc>
              <a:spcBef>
                <a:spcPct val="20000"/>
              </a:spcBef>
              <a:buClr>
                <a:schemeClr val="accent1"/>
              </a:buClr>
              <a:buSzPct val="75000"/>
              <a:buFont typeface="Wingdings" pitchFamily="2" charset="2"/>
              <a:buNone/>
              <a:defRPr/>
            </a:pPr>
            <a:r>
              <a:rPr lang="en-US" sz="4400" b="1" dirty="0">
                <a:solidFill>
                  <a:schemeClr val="tx2">
                    <a:lumMod val="50000"/>
                  </a:schemeClr>
                </a:solidFill>
                <a:latin typeface="Comic Sans MS" pitchFamily="66" charset="0"/>
              </a:rPr>
              <a:t>Sub-Unit Optimization </a:t>
            </a:r>
            <a:endParaRPr lang="en-US" sz="4400" b="1" dirty="0">
              <a:solidFill>
                <a:schemeClr val="tx2">
                  <a:lumMod val="50000"/>
                </a:schemeClr>
              </a:solidFill>
              <a:latin typeface="Comic Sans MS" pitchFamily="66"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962400"/>
            <a:ext cx="1676400" cy="225742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381000" y="381000"/>
            <a:ext cx="8153400" cy="838200"/>
          </a:xfrm>
          <a:prstGeom prst="rect">
            <a:avLst/>
          </a:prstGeom>
          <a:noFill/>
          <a:ln w="9525">
            <a:noFill/>
            <a:miter lim="800000"/>
            <a:headEnd/>
            <a:tailEnd/>
          </a:ln>
        </p:spPr>
        <p:txBody>
          <a:bodyPr/>
          <a:lstStyle/>
          <a:p>
            <a:pPr lvl="0" algn="ctr" eaLnBrk="1" hangingPunct="1"/>
            <a:r>
              <a:rPr lang="en-US" sz="2800" b="1" dirty="0">
                <a:solidFill>
                  <a:schemeClr val="bg1">
                    <a:lumMod val="25000"/>
                  </a:schemeClr>
                </a:solidFill>
                <a:latin typeface="Arial" charset="0"/>
                <a:cs typeface="Arial" charset="0"/>
              </a:rPr>
              <a:t>NEWS - Robin Williams to film `Patch Adams' at UNC-CH; acting wannabes sought May 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33913"/>
            <a:ext cx="3261606" cy="214788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1371600"/>
            <a:ext cx="1847850" cy="24669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572000"/>
            <a:ext cx="2096276" cy="14128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943604"/>
            <a:ext cx="1857375" cy="8001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4771" y="4871858"/>
            <a:ext cx="1442407" cy="198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1950" y="4096181"/>
            <a:ext cx="1847850" cy="24669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10"/>
          <p:cNvSpPr>
            <a:spLocks noChangeArrowheads="1"/>
          </p:cNvSpPr>
          <p:nvPr/>
        </p:nvSpPr>
        <p:spPr bwMode="auto">
          <a:xfrm>
            <a:off x="76200" y="1009784"/>
            <a:ext cx="5982476"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CHAPEL HILL -- If you ever hoped to appear -- or maybe even act -- in a major motion picture, today's your lucky day.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Oscar-winning actor Robin Williams is coming to film Universal Pictures' movie “Patch Adams” at the University of North Carolina at Chapel Hill campus next month. Other shooting locations include Asheville and San Francisco. </a:t>
            </a:r>
            <a:r>
              <a:rPr kumimoji="0" lang="en-US" sz="1400" b="0" i="0" u="none" strike="noStrike" cap="none" normalizeH="0" dirty="0" smtClean="0">
                <a:ln>
                  <a:noFill/>
                </a:ln>
                <a:solidFill>
                  <a:schemeClr val="tx1"/>
                </a:solidFill>
                <a:effectLst/>
                <a:latin typeface="Arial" charset="0"/>
                <a:cs typeface="Arial" charset="0"/>
              </a:rPr>
              <a:t>  </a:t>
            </a:r>
            <a:r>
              <a:rPr kumimoji="0" lang="en-US" sz="1400" b="0" i="0" u="none" strike="noStrike" cap="none" normalizeH="0" baseline="0" dirty="0" smtClean="0">
                <a:ln>
                  <a:noFill/>
                </a:ln>
                <a:solidFill>
                  <a:schemeClr val="tx1"/>
                </a:solidFill>
                <a:effectLst/>
                <a:latin typeface="Arial" charset="0"/>
                <a:cs typeface="Arial" charset="0"/>
              </a:rPr>
              <a:t>Universal officials will hold a casting call for non-speaking extra roles Saturday, May 9, from noon to 2 p.m. at the Regal University Hotel at 2800 Campus Walk Ave. in Durham.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People of all ages, shapes, sizes and color are needed as extras, and no experience is needed. The film is set in the early 1970s, so casting officials especially need men willing to grow sideburns and shoulder-length hair. Just bring a recent snapshot of yourself, 4-by-6-inch or smaller, that you don't mind parting with, because you won't get it back. Universal officials ask that people not call the hotel for more information. </a:t>
            </a:r>
          </a:p>
        </p:txBody>
      </p:sp>
    </p:spTree>
    <p:extLst>
      <p:ext uri="{BB962C8B-B14F-4D97-AF65-F5344CB8AC3E}">
        <p14:creationId xmlns:p14="http://schemas.microsoft.com/office/powerpoint/2010/main" val="263853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3881300" y="4633913"/>
            <a:ext cx="4876800" cy="2062103"/>
          </a:xfrm>
          <a:prstGeom prst="rect">
            <a:avLst/>
          </a:prstGeom>
          <a:noFill/>
          <a:ln w="9525">
            <a:noFill/>
            <a:miter lim="800000"/>
            <a:headEnd/>
            <a:tailEnd/>
          </a:ln>
        </p:spPr>
        <p:txBody>
          <a:bodyPr wrap="square">
            <a:spAutoFit/>
          </a:bodyPr>
          <a:lstStyle/>
          <a:p>
            <a:pPr marL="909638" lvl="2" indent="-287338" eaLnBrk="1" hangingPunct="1">
              <a:spcBef>
                <a:spcPct val="20000"/>
              </a:spcBef>
            </a:pPr>
            <a:r>
              <a:rPr lang="en-US" sz="3200" dirty="0" smtClean="0">
                <a:solidFill>
                  <a:srgbClr val="C00000"/>
                </a:solidFill>
                <a:latin typeface="Comic Sans MS" pitchFamily="66" charset="0"/>
              </a:rPr>
              <a:t>We even attracted a few protesters.  After all, this is Chapel Hill!</a:t>
            </a:r>
            <a:endParaRPr lang="en-US" sz="3200" dirty="0">
              <a:solidFill>
                <a:srgbClr val="C00000"/>
              </a:solidFill>
              <a:latin typeface="Comic Sans MS" pitchFamily="66" charset="0"/>
            </a:endParaRPr>
          </a:p>
        </p:txBody>
      </p:sp>
      <p:sp>
        <p:nvSpPr>
          <p:cNvPr id="28676" name="Rectangle 4"/>
          <p:cNvSpPr>
            <a:spLocks noChangeArrowheads="1"/>
          </p:cNvSpPr>
          <p:nvPr/>
        </p:nvSpPr>
        <p:spPr bwMode="auto">
          <a:xfrm>
            <a:off x="381000" y="381000"/>
            <a:ext cx="8153400" cy="838200"/>
          </a:xfrm>
          <a:prstGeom prst="rect">
            <a:avLst/>
          </a:prstGeom>
          <a:noFill/>
          <a:ln w="9525">
            <a:noFill/>
            <a:miter lim="800000"/>
            <a:headEnd/>
            <a:tailEnd/>
          </a:ln>
        </p:spPr>
        <p:txBody>
          <a:bodyPr/>
          <a:lstStyle/>
          <a:p>
            <a:pPr lvl="0" algn="ctr" eaLnBrk="1" hangingPunct="1"/>
            <a:r>
              <a:rPr lang="en-US" sz="2800" b="1" dirty="0">
                <a:solidFill>
                  <a:schemeClr val="bg1">
                    <a:lumMod val="25000"/>
                  </a:schemeClr>
                </a:solidFill>
                <a:latin typeface="Arial" charset="0"/>
                <a:cs typeface="Arial" charset="0"/>
              </a:rPr>
              <a:t>NEWS - Robin Williams to film `Patch Adams' at UNC-CH; acting wannabes sought May 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33913"/>
            <a:ext cx="3261606" cy="214788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524000"/>
            <a:ext cx="1900100" cy="2616368"/>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10"/>
          <p:cNvSpPr>
            <a:spLocks noChangeArrowheads="1"/>
          </p:cNvSpPr>
          <p:nvPr/>
        </p:nvSpPr>
        <p:spPr bwMode="auto">
          <a:xfrm>
            <a:off x="76200" y="1009784"/>
            <a:ext cx="5982476"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CHAPEL HILL -- If you ever hoped to appear -- or maybe even act -- in a major motion picture, today's your lucky day.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Oscar-winning actor Robin Williams is coming to film Universal Pictures' movie “Patch Adams” at the University of North Carolina at Chapel Hill campus next month. Other shooting locations include Asheville and San Francisco. </a:t>
            </a:r>
            <a:r>
              <a:rPr kumimoji="0" lang="en-US" sz="1400" b="0" i="0" u="none" strike="noStrike" cap="none" normalizeH="0" dirty="0" smtClean="0">
                <a:ln>
                  <a:noFill/>
                </a:ln>
                <a:solidFill>
                  <a:schemeClr val="tx1"/>
                </a:solidFill>
                <a:effectLst/>
                <a:latin typeface="Arial" charset="0"/>
                <a:cs typeface="Arial" charset="0"/>
              </a:rPr>
              <a:t>  </a:t>
            </a:r>
            <a:r>
              <a:rPr kumimoji="0" lang="en-US" sz="1400" b="0" i="0" u="none" strike="noStrike" cap="none" normalizeH="0" baseline="0" dirty="0" smtClean="0">
                <a:ln>
                  <a:noFill/>
                </a:ln>
                <a:solidFill>
                  <a:schemeClr val="tx1"/>
                </a:solidFill>
                <a:effectLst/>
                <a:latin typeface="Arial" charset="0"/>
                <a:cs typeface="Arial" charset="0"/>
              </a:rPr>
              <a:t>Universal officials will hold a casting call for non-speaking extra roles Saturday, May 9, from noon to 2 p.m. at the Regal University Hotel at 2800 Campus Walk Ave. in Durham.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People of all ages, shapes, sizes and color are needed as extras, and no experience is needed. The film is set in the early 1970s, so casting officials especially need men willing to grow sideburns and shoulder-length hair. Just bring a recent snapshot of yourself, 4-by-6-inch or smaller, that you don't mind parting with, because you won't get it back. Universal officials ask that people not call the hotel for more information. </a:t>
            </a:r>
          </a:p>
        </p:txBody>
      </p:sp>
    </p:spTree>
    <p:extLst>
      <p:ext uri="{BB962C8B-B14F-4D97-AF65-F5344CB8AC3E}">
        <p14:creationId xmlns:p14="http://schemas.microsoft.com/office/powerpoint/2010/main" val="52720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14300" y="1143000"/>
            <a:ext cx="9144000" cy="4343400"/>
          </a:xfrm>
        </p:spPr>
        <p:txBody>
          <a:bodyPr/>
          <a:lstStyle/>
          <a:p>
            <a:pPr marL="457200" lvl="1" indent="457200">
              <a:buClrTx/>
              <a:buSzTx/>
              <a:buFont typeface="Wingdings" pitchFamily="2" charset="2"/>
              <a:buChar char="§"/>
            </a:pPr>
            <a:r>
              <a:rPr lang="en-US" sz="3200" dirty="0" smtClean="0">
                <a:latin typeface="Comic Sans MS" pitchFamily="66" charset="0"/>
              </a:rPr>
              <a:t>Sometimes one unit may need to operate 	inefficiently in order to create an overall 	organizational efficiency</a:t>
            </a:r>
          </a:p>
          <a:p>
            <a:pPr marL="457200" lvl="1" indent="457200">
              <a:buClrTx/>
              <a:buSzTx/>
              <a:buFont typeface="Wingdings" pitchFamily="2" charset="2"/>
              <a:buChar char="§"/>
            </a:pPr>
            <a:r>
              <a:rPr lang="en-US" sz="3200" dirty="0" smtClean="0">
                <a:latin typeface="Comic Sans MS" pitchFamily="66" charset="0"/>
              </a:rPr>
              <a:t>Overemphasis on efficiency can take 	emphasis off effectiveness (mission)</a:t>
            </a:r>
          </a:p>
          <a:p>
            <a:pPr marL="457200" lvl="1" indent="457200">
              <a:buClrTx/>
              <a:buSzTx/>
              <a:buFont typeface="Wingdings" pitchFamily="2" charset="2"/>
              <a:buChar char="§"/>
            </a:pPr>
            <a:r>
              <a:rPr lang="en-US" sz="3200" dirty="0" smtClean="0">
                <a:latin typeface="Comic Sans MS" pitchFamily="66" charset="0"/>
              </a:rPr>
              <a:t>A perfectly efficient organization may 	not accomplish it’s mission (therefore it 	may not be an effective organization)</a:t>
            </a:r>
          </a:p>
          <a:p>
            <a:pPr marL="457200" lvl="1" indent="0" algn="ctr">
              <a:buClrTx/>
              <a:buSzTx/>
              <a:buNone/>
            </a:pPr>
            <a:r>
              <a:rPr lang="en-US" sz="3200" b="1" dirty="0" smtClean="0">
                <a:solidFill>
                  <a:schemeClr val="tx2">
                    <a:lumMod val="50000"/>
                  </a:schemeClr>
                </a:solidFill>
                <a:latin typeface="Comic Sans MS" pitchFamily="66" charset="0"/>
              </a:rPr>
              <a:t>	What good is a cost-effective 	organization that accomplishes nothing 	important?</a:t>
            </a:r>
          </a:p>
        </p:txBody>
      </p:sp>
      <p:sp>
        <p:nvSpPr>
          <p:cNvPr id="38915" name="Text Box 3"/>
          <p:cNvSpPr txBox="1">
            <a:spLocks noChangeArrowheads="1"/>
          </p:cNvSpPr>
          <p:nvPr/>
        </p:nvSpPr>
        <p:spPr bwMode="auto">
          <a:xfrm>
            <a:off x="228600" y="4572000"/>
            <a:ext cx="8915400" cy="549275"/>
          </a:xfrm>
          <a:prstGeom prst="rect">
            <a:avLst/>
          </a:prstGeom>
          <a:noFill/>
          <a:ln w="9525">
            <a:noFill/>
            <a:miter lim="800000"/>
            <a:headEnd/>
            <a:tailEnd/>
          </a:ln>
        </p:spPr>
        <p:txBody>
          <a:bodyPr>
            <a:spAutoFit/>
          </a:bodyPr>
          <a:lstStyle/>
          <a:p>
            <a:pPr marL="1430338" lvl="2" indent="-287338" eaLnBrk="1" hangingPunct="1">
              <a:spcBef>
                <a:spcPct val="20000"/>
              </a:spcBef>
            </a:pPr>
            <a:endParaRPr lang="en-US" sz="3000"/>
          </a:p>
        </p:txBody>
      </p:sp>
      <p:sp>
        <p:nvSpPr>
          <p:cNvPr id="28676" name="Rectangle 4"/>
          <p:cNvSpPr>
            <a:spLocks noChangeArrowheads="1"/>
          </p:cNvSpPr>
          <p:nvPr/>
        </p:nvSpPr>
        <p:spPr bwMode="auto">
          <a:xfrm>
            <a:off x="381000" y="381000"/>
            <a:ext cx="8153400" cy="838200"/>
          </a:xfrm>
          <a:prstGeom prst="rect">
            <a:avLst/>
          </a:prstGeom>
          <a:noFill/>
          <a:ln w="9525">
            <a:noFill/>
            <a:miter lim="800000"/>
            <a:headEnd/>
            <a:tailEnd/>
          </a:ln>
        </p:spPr>
        <p:txBody>
          <a:bodyPr/>
          <a:lstStyle/>
          <a:p>
            <a:pPr algn="ctr">
              <a:lnSpc>
                <a:spcPct val="90000"/>
              </a:lnSpc>
              <a:spcBef>
                <a:spcPct val="20000"/>
              </a:spcBef>
              <a:buClr>
                <a:schemeClr val="accent1"/>
              </a:buClr>
              <a:buSzPct val="75000"/>
              <a:buFont typeface="Wingdings" pitchFamily="2" charset="2"/>
              <a:buNone/>
              <a:defRPr/>
            </a:pPr>
            <a:r>
              <a:rPr lang="en-US" sz="4400" b="1" dirty="0">
                <a:solidFill>
                  <a:schemeClr val="tx2">
                    <a:lumMod val="50000"/>
                  </a:schemeClr>
                </a:solidFill>
                <a:latin typeface="Comic Sans MS" pitchFamily="66" charset="0"/>
              </a:rPr>
              <a:t>Sub-Unit Optimization </a:t>
            </a:r>
          </a:p>
        </p:txBody>
      </p:sp>
    </p:spTree>
    <p:extLst>
      <p:ext uri="{BB962C8B-B14F-4D97-AF65-F5344CB8AC3E}">
        <p14:creationId xmlns:p14="http://schemas.microsoft.com/office/powerpoint/2010/main" val="152302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3276600"/>
            <a:ext cx="9144000" cy="2514600"/>
          </a:xfrm>
        </p:spPr>
        <p:txBody>
          <a:bodyPr/>
          <a:lstStyle/>
          <a:p>
            <a:pPr marL="114300" lvl="1" indent="1588" algn="ctr">
              <a:buSzTx/>
              <a:buFontTx/>
              <a:buNone/>
            </a:pPr>
            <a:r>
              <a:rPr lang="en-US" sz="3600" b="1" dirty="0" smtClean="0">
                <a:solidFill>
                  <a:schemeClr val="accent1">
                    <a:lumMod val="50000"/>
                  </a:schemeClr>
                </a:solidFill>
                <a:latin typeface="Comic Sans MS" pitchFamily="66" charset="0"/>
              </a:rPr>
              <a:t>Yes, as a successful academic scientist you will be a supervisor of people and a manager of resources:</a:t>
            </a:r>
          </a:p>
          <a:p>
            <a:pPr marL="114300" lvl="1" indent="1588">
              <a:buSzTx/>
              <a:buFont typeface="Wingdings" pitchFamily="2" charset="2"/>
              <a:buNone/>
            </a:pPr>
            <a:endParaRPr lang="en-US" sz="4000" dirty="0" smtClean="0">
              <a:solidFill>
                <a:srgbClr val="1C9903"/>
              </a:solidFill>
            </a:endParaRPr>
          </a:p>
        </p:txBody>
      </p:sp>
      <p:sp>
        <p:nvSpPr>
          <p:cNvPr id="39939" name="Text Box 3"/>
          <p:cNvSpPr txBox="1">
            <a:spLocks noChangeArrowheads="1"/>
          </p:cNvSpPr>
          <p:nvPr/>
        </p:nvSpPr>
        <p:spPr bwMode="auto">
          <a:xfrm>
            <a:off x="228600" y="4572000"/>
            <a:ext cx="8915400" cy="549275"/>
          </a:xfrm>
          <a:prstGeom prst="rect">
            <a:avLst/>
          </a:prstGeom>
          <a:noFill/>
          <a:ln w="9525">
            <a:noFill/>
            <a:miter lim="800000"/>
            <a:headEnd/>
            <a:tailEnd/>
          </a:ln>
        </p:spPr>
        <p:txBody>
          <a:bodyPr>
            <a:spAutoFit/>
          </a:bodyPr>
          <a:lstStyle/>
          <a:p>
            <a:pPr marL="1430338" lvl="2" indent="-287338" eaLnBrk="1" hangingPunct="1">
              <a:spcBef>
                <a:spcPct val="20000"/>
              </a:spcBef>
            </a:pPr>
            <a:endParaRPr lang="en-US" sz="3000"/>
          </a:p>
        </p:txBody>
      </p:sp>
      <p:sp>
        <p:nvSpPr>
          <p:cNvPr id="29700" name="Rectangle 4"/>
          <p:cNvSpPr>
            <a:spLocks noChangeArrowheads="1"/>
          </p:cNvSpPr>
          <p:nvPr/>
        </p:nvSpPr>
        <p:spPr bwMode="auto">
          <a:xfrm>
            <a:off x="76200" y="533400"/>
            <a:ext cx="9067800" cy="2743200"/>
          </a:xfrm>
          <a:prstGeom prst="rect">
            <a:avLst/>
          </a:prstGeom>
          <a:noFill/>
          <a:ln w="9525">
            <a:noFill/>
            <a:miter lim="800000"/>
            <a:headEnd/>
            <a:tailEnd/>
          </a:ln>
        </p:spPr>
        <p:txBody>
          <a:bodyPr/>
          <a:lstStyle/>
          <a:p>
            <a:pPr algn="ctr">
              <a:lnSpc>
                <a:spcPct val="90000"/>
              </a:lnSpc>
              <a:spcBef>
                <a:spcPct val="20000"/>
              </a:spcBef>
              <a:buClr>
                <a:schemeClr val="accent1"/>
              </a:buClr>
              <a:buSzPct val="75000"/>
              <a:buFont typeface="Wingdings" pitchFamily="2" charset="2"/>
              <a:buNone/>
              <a:defRPr/>
            </a:pPr>
            <a:r>
              <a:rPr lang="en-US" sz="3600" b="1" u="sng" dirty="0">
                <a:solidFill>
                  <a:schemeClr val="accent1">
                    <a:lumMod val="50000"/>
                  </a:schemeClr>
                </a:solidFill>
                <a:latin typeface="Comic Sans MS" pitchFamily="66" charset="0"/>
                <a:cs typeface="Arial" charset="0"/>
              </a:rPr>
              <a:t>Third</a:t>
            </a:r>
            <a:r>
              <a:rPr lang="en-US" sz="3600" b="1" dirty="0">
                <a:solidFill>
                  <a:schemeClr val="accent1">
                    <a:lumMod val="50000"/>
                  </a:schemeClr>
                </a:solidFill>
                <a:latin typeface="Comic Sans MS" pitchFamily="66" charset="0"/>
                <a:cs typeface="Arial" charset="0"/>
              </a:rPr>
              <a:t>:</a:t>
            </a:r>
            <a:r>
              <a:rPr lang="en-US" sz="3600" b="1" dirty="0">
                <a:solidFill>
                  <a:schemeClr val="tx2">
                    <a:lumMod val="75000"/>
                  </a:schemeClr>
                </a:solidFill>
                <a:latin typeface="Comic Sans MS" pitchFamily="66" charset="0"/>
                <a:cs typeface="Arial" charset="0"/>
              </a:rPr>
              <a:t> </a:t>
            </a:r>
            <a:r>
              <a:rPr lang="en-US" sz="3600" dirty="0">
                <a:latin typeface="Comic Sans MS" pitchFamily="66" charset="0"/>
                <a:cs typeface="Arial" charset="0"/>
              </a:rPr>
              <a:t>Develop skills that will enhance your ability to succeed </a:t>
            </a:r>
            <a:r>
              <a:rPr lang="en-US" sz="3600" dirty="0" smtClean="0">
                <a:latin typeface="Comic Sans MS" pitchFamily="66" charset="0"/>
                <a:cs typeface="Arial" charset="0"/>
              </a:rPr>
              <a:t>as </a:t>
            </a:r>
            <a:r>
              <a:rPr lang="en-US" sz="3600" dirty="0">
                <a:latin typeface="Comic Sans MS" pitchFamily="66" charset="0"/>
                <a:cs typeface="Arial" charset="0"/>
              </a:rPr>
              <a:t>both a supervisor and as a </a:t>
            </a:r>
            <a:r>
              <a:rPr lang="en-US" sz="3600" dirty="0" smtClean="0">
                <a:latin typeface="Comic Sans MS" pitchFamily="66" charset="0"/>
                <a:cs typeface="Arial" charset="0"/>
              </a:rPr>
              <a:t>subordinate </a:t>
            </a:r>
            <a:r>
              <a:rPr lang="en-US" sz="3600" dirty="0">
                <a:latin typeface="Comic Sans MS" pitchFamily="66" charset="0"/>
                <a:cs typeface="Arial" charset="0"/>
              </a:rPr>
              <a:t>in the organization </a:t>
            </a:r>
            <a:r>
              <a:rPr lang="en-US" sz="3600" dirty="0" smtClean="0">
                <a:latin typeface="Comic Sans MS" pitchFamily="66" charset="0"/>
                <a:cs typeface="Arial" charset="0"/>
              </a:rPr>
              <a:t>!</a:t>
            </a:r>
            <a:endParaRPr lang="en-US" sz="3600" dirty="0">
              <a:latin typeface="Comic Sans MS" pitchFamily="66" charset="0"/>
              <a:cs typeface="Arial" charset="0"/>
            </a:endParaRPr>
          </a:p>
          <a:p>
            <a:pPr algn="ctr">
              <a:lnSpc>
                <a:spcPct val="90000"/>
              </a:lnSpc>
              <a:spcBef>
                <a:spcPct val="20000"/>
              </a:spcBef>
              <a:buClr>
                <a:schemeClr val="accent1"/>
              </a:buClr>
              <a:buSzPct val="75000"/>
              <a:buFont typeface="Wingdings" pitchFamily="2" charset="2"/>
              <a:buNone/>
              <a:defRPr/>
            </a:pPr>
            <a:endParaRPr lang="en-US" sz="4000" b="1" dirty="0">
              <a:solidFill>
                <a:srgbClr val="1C9903"/>
              </a:solidFill>
              <a:latin typeface="Arial" charset="0"/>
              <a:cs typeface="Arial" charset="0"/>
            </a:endParaRPr>
          </a:p>
        </p:txBody>
      </p:sp>
      <p:sp>
        <p:nvSpPr>
          <p:cNvPr id="5" name="TextBox 4"/>
          <p:cNvSpPr txBox="1">
            <a:spLocks noChangeArrowheads="1"/>
          </p:cNvSpPr>
          <p:nvPr/>
        </p:nvSpPr>
        <p:spPr bwMode="auto">
          <a:xfrm>
            <a:off x="1905000" y="5410200"/>
            <a:ext cx="5181600" cy="830262"/>
          </a:xfrm>
          <a:prstGeom prst="rect">
            <a:avLst/>
          </a:prstGeom>
          <a:noFill/>
          <a:ln w="9525">
            <a:noFill/>
            <a:miter lim="800000"/>
            <a:headEnd/>
            <a:tailEnd/>
          </a:ln>
        </p:spPr>
        <p:txBody>
          <a:bodyPr>
            <a:spAutoFit/>
          </a:bodyPr>
          <a:lstStyle/>
          <a:p>
            <a:pPr algn="ctr">
              <a:defRPr/>
            </a:pPr>
            <a:r>
              <a:rPr lang="en-US" sz="4800" b="1" dirty="0">
                <a:solidFill>
                  <a:schemeClr val="tx2">
                    <a:lumMod val="50000"/>
                  </a:schemeClr>
                </a:solidFill>
                <a:latin typeface="Comic Sans MS" pitchFamily="66" charset="0"/>
              </a:rPr>
              <a:t>L</a:t>
            </a:r>
            <a:r>
              <a:rPr lang="en-US" sz="4800" b="1" dirty="0" smtClean="0">
                <a:solidFill>
                  <a:schemeClr val="tx2">
                    <a:lumMod val="50000"/>
                  </a:schemeClr>
                </a:solidFill>
                <a:latin typeface="Comic Sans MS" pitchFamily="66" charset="0"/>
              </a:rPr>
              <a:t>ike </a:t>
            </a:r>
            <a:r>
              <a:rPr lang="en-US" sz="4800" b="1" dirty="0">
                <a:solidFill>
                  <a:schemeClr val="tx2">
                    <a:lumMod val="50000"/>
                  </a:schemeClr>
                </a:solidFill>
                <a:latin typeface="Comic Sans MS" pitchFamily="66" charset="0"/>
              </a:rPr>
              <a:t>it or not!</a:t>
            </a:r>
            <a:endParaRPr lang="en-US" sz="48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057"/>
          <p:cNvSpPr txBox="1">
            <a:spLocks noChangeArrowheads="1"/>
          </p:cNvSpPr>
          <p:nvPr/>
        </p:nvSpPr>
        <p:spPr bwMode="auto">
          <a:xfrm>
            <a:off x="457200" y="744538"/>
            <a:ext cx="8534400" cy="4832350"/>
          </a:xfrm>
          <a:prstGeom prst="rect">
            <a:avLst/>
          </a:prstGeom>
          <a:noFill/>
          <a:ln w="12700">
            <a:noFill/>
            <a:miter lim="800000"/>
            <a:headEnd/>
            <a:tailEnd/>
          </a:ln>
        </p:spPr>
        <p:txBody>
          <a:bodyPr>
            <a:spAutoFit/>
          </a:bodyPr>
          <a:lstStyle/>
          <a:p>
            <a:pPr>
              <a:spcBef>
                <a:spcPct val="50000"/>
              </a:spcBef>
              <a:defRPr/>
            </a:pPr>
            <a:r>
              <a:rPr lang="en-US" sz="2800" b="1" dirty="0">
                <a:latin typeface="Comic Sans MS" pitchFamily="66" charset="0"/>
              </a:rPr>
              <a:t>“</a:t>
            </a:r>
            <a:r>
              <a:rPr lang="en-US" sz="2800" dirty="0">
                <a:latin typeface="Comic Sans MS" pitchFamily="66" charset="0"/>
                <a:cs typeface="Arial" charset="0"/>
              </a:rPr>
              <a:t>Poor management is more than a nuisance at the edges of laboratory work.  Scientists are human beings first, and ineffective leadership will wreak havoc.  </a:t>
            </a:r>
            <a:r>
              <a:rPr lang="en-US" sz="2800" u="sng" dirty="0">
                <a:solidFill>
                  <a:schemeClr val="accent1">
                    <a:lumMod val="50000"/>
                  </a:schemeClr>
                </a:solidFill>
                <a:latin typeface="Comic Sans MS" pitchFamily="66" charset="0"/>
                <a:cs typeface="Arial" charset="0"/>
              </a:rPr>
              <a:t>Labs will get thrown into turmoil</a:t>
            </a:r>
            <a:r>
              <a:rPr lang="en-US" sz="2800" dirty="0">
                <a:latin typeface="Comic Sans MS" pitchFamily="66" charset="0"/>
                <a:cs typeface="Arial" charset="0"/>
              </a:rPr>
              <a:t>, personality conflicts will undermine teamwork, discrimination will isolate group members, and the creativity so essential to truly great work will vanish, to say that leadership quality can make or break a research-driven organization is not an overstatement – it is the conclusion of scientists themselves.”</a:t>
            </a:r>
          </a:p>
        </p:txBody>
      </p:sp>
      <p:sp>
        <p:nvSpPr>
          <p:cNvPr id="40963" name="Text Box 2058"/>
          <p:cNvSpPr txBox="1">
            <a:spLocks noChangeArrowheads="1"/>
          </p:cNvSpPr>
          <p:nvPr/>
        </p:nvSpPr>
        <p:spPr bwMode="auto">
          <a:xfrm>
            <a:off x="4724400" y="5257800"/>
            <a:ext cx="4419600" cy="1016000"/>
          </a:xfrm>
          <a:prstGeom prst="rect">
            <a:avLst/>
          </a:prstGeom>
          <a:noFill/>
          <a:ln w="12700">
            <a:noFill/>
            <a:miter lim="800000"/>
            <a:headEnd/>
            <a:tailEnd/>
          </a:ln>
        </p:spPr>
        <p:txBody>
          <a:bodyPr>
            <a:spAutoFit/>
          </a:bodyPr>
          <a:lstStyle/>
          <a:p>
            <a:r>
              <a:rPr lang="en-US" sz="2000">
                <a:latin typeface="Comic Sans MS" pitchFamily="66" charset="0"/>
              </a:rPr>
              <a:t>Alice M. Sapienza </a:t>
            </a:r>
          </a:p>
          <a:p>
            <a:r>
              <a:rPr lang="en-US" sz="2000" u="sng">
                <a:latin typeface="Comic Sans MS" pitchFamily="66" charset="0"/>
              </a:rPr>
              <a:t>Managing Scientists: Leadership Strategies in Scientific Research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057"/>
          <p:cNvSpPr txBox="1">
            <a:spLocks noChangeArrowheads="1"/>
          </p:cNvSpPr>
          <p:nvPr/>
        </p:nvSpPr>
        <p:spPr bwMode="auto">
          <a:xfrm>
            <a:off x="457200" y="744538"/>
            <a:ext cx="8534400" cy="4832350"/>
          </a:xfrm>
          <a:prstGeom prst="rect">
            <a:avLst/>
          </a:prstGeom>
          <a:noFill/>
          <a:ln w="12700">
            <a:noFill/>
            <a:miter lim="800000"/>
            <a:headEnd/>
            <a:tailEnd/>
          </a:ln>
        </p:spPr>
        <p:txBody>
          <a:bodyPr>
            <a:spAutoFit/>
          </a:bodyPr>
          <a:lstStyle/>
          <a:p>
            <a:pPr>
              <a:spcBef>
                <a:spcPct val="50000"/>
              </a:spcBef>
              <a:defRPr/>
            </a:pPr>
            <a:r>
              <a:rPr lang="en-US" sz="2800" dirty="0">
                <a:latin typeface="Comic Sans MS" pitchFamily="66" charset="0"/>
                <a:cs typeface="Arial" charset="0"/>
              </a:rPr>
              <a:t>“Poor management is more than a nuisance at the edges of laboratory work.  Scientists are human beings first, and ineffective leadership will wreak havoc.  Labs will get thrown into turmoil, </a:t>
            </a:r>
            <a:r>
              <a:rPr lang="en-US" sz="2800" u="sng" dirty="0">
                <a:solidFill>
                  <a:schemeClr val="accent1">
                    <a:lumMod val="50000"/>
                  </a:schemeClr>
                </a:solidFill>
                <a:latin typeface="Comic Sans MS" pitchFamily="66" charset="0"/>
                <a:cs typeface="Arial" charset="0"/>
              </a:rPr>
              <a:t>personality conflicts will undermine teamwork</a:t>
            </a:r>
            <a:r>
              <a:rPr lang="en-US" sz="2800" dirty="0">
                <a:solidFill>
                  <a:schemeClr val="accent1">
                    <a:lumMod val="50000"/>
                  </a:schemeClr>
                </a:solidFill>
                <a:latin typeface="Comic Sans MS" pitchFamily="66" charset="0"/>
                <a:cs typeface="Arial" charset="0"/>
              </a:rPr>
              <a:t>, </a:t>
            </a:r>
            <a:r>
              <a:rPr lang="en-US" sz="2800" dirty="0">
                <a:latin typeface="Comic Sans MS" pitchFamily="66" charset="0"/>
                <a:cs typeface="Arial" charset="0"/>
              </a:rPr>
              <a:t>discrimination will isolate group members, and the creativity so essential to truly great work will vanish, to say that leadership quality can make or break a research-driven organization is not an overstatement – it is the conclusion of scientists themselves.”</a:t>
            </a:r>
          </a:p>
        </p:txBody>
      </p:sp>
      <p:sp>
        <p:nvSpPr>
          <p:cNvPr id="41987" name="Text Box 2058"/>
          <p:cNvSpPr txBox="1">
            <a:spLocks noChangeArrowheads="1"/>
          </p:cNvSpPr>
          <p:nvPr/>
        </p:nvSpPr>
        <p:spPr bwMode="auto">
          <a:xfrm>
            <a:off x="4724400" y="5257800"/>
            <a:ext cx="4419600" cy="1016000"/>
          </a:xfrm>
          <a:prstGeom prst="rect">
            <a:avLst/>
          </a:prstGeom>
          <a:noFill/>
          <a:ln w="12700">
            <a:noFill/>
            <a:miter lim="800000"/>
            <a:headEnd/>
            <a:tailEnd/>
          </a:ln>
        </p:spPr>
        <p:txBody>
          <a:bodyPr>
            <a:spAutoFit/>
          </a:bodyPr>
          <a:lstStyle/>
          <a:p>
            <a:r>
              <a:rPr lang="en-US" sz="2000" dirty="0">
                <a:latin typeface="Comic Sans MS" pitchFamily="66" charset="0"/>
              </a:rPr>
              <a:t>Alice M. </a:t>
            </a:r>
            <a:r>
              <a:rPr lang="en-US" sz="2000" dirty="0" err="1">
                <a:latin typeface="Comic Sans MS" pitchFamily="66" charset="0"/>
              </a:rPr>
              <a:t>Sapienza</a:t>
            </a:r>
            <a:r>
              <a:rPr lang="en-US" sz="2000" dirty="0">
                <a:latin typeface="Comic Sans MS" pitchFamily="66" charset="0"/>
              </a:rPr>
              <a:t> </a:t>
            </a:r>
          </a:p>
          <a:p>
            <a:r>
              <a:rPr lang="en-US" sz="2000" u="sng" dirty="0">
                <a:latin typeface="Comic Sans MS" pitchFamily="66" charset="0"/>
              </a:rPr>
              <a:t>Managing Scientists: Leadership Strategies in Scientific Research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2438400"/>
            <a:ext cx="9144000" cy="1981200"/>
          </a:xfrm>
        </p:spPr>
        <p:txBody>
          <a:bodyPr/>
          <a:lstStyle/>
          <a:p>
            <a:pPr algn="ctr">
              <a:lnSpc>
                <a:spcPct val="50000"/>
              </a:lnSpc>
              <a:spcBef>
                <a:spcPts val="600"/>
              </a:spcBef>
              <a:buFont typeface="Wingdings" pitchFamily="2" charset="2"/>
              <a:buNone/>
              <a:defRPr/>
            </a:pPr>
            <a:endParaRPr lang="en-US" sz="3600" b="1" dirty="0" smtClean="0">
              <a:latin typeface="Comic Sans MS" pitchFamily="66" charset="0"/>
              <a:cs typeface="Arial" charset="0"/>
            </a:endParaRPr>
          </a:p>
          <a:p>
            <a:pPr algn="ctr">
              <a:lnSpc>
                <a:spcPct val="50000"/>
              </a:lnSpc>
              <a:spcBef>
                <a:spcPts val="600"/>
              </a:spcBef>
              <a:buFont typeface="Wingdings" pitchFamily="2" charset="2"/>
              <a:buNone/>
              <a:defRPr/>
            </a:pPr>
            <a:r>
              <a:rPr lang="en-US" sz="3600" b="1" dirty="0" smtClean="0">
                <a:solidFill>
                  <a:schemeClr val="accent1">
                    <a:lumMod val="50000"/>
                  </a:schemeClr>
                </a:solidFill>
                <a:latin typeface="Comic Sans MS" pitchFamily="66" charset="0"/>
                <a:cs typeface="Arial" charset="0"/>
              </a:rPr>
              <a:t>Three “Schools” of Organization </a:t>
            </a:r>
          </a:p>
          <a:p>
            <a:pPr algn="ctr">
              <a:lnSpc>
                <a:spcPct val="50000"/>
              </a:lnSpc>
              <a:spcBef>
                <a:spcPts val="600"/>
              </a:spcBef>
              <a:buFont typeface="Wingdings" pitchFamily="2" charset="2"/>
              <a:buNone/>
              <a:defRPr/>
            </a:pPr>
            <a:endParaRPr lang="en-US" sz="3600" b="1" dirty="0" smtClean="0">
              <a:solidFill>
                <a:schemeClr val="accent1">
                  <a:lumMod val="50000"/>
                </a:schemeClr>
              </a:solidFill>
              <a:latin typeface="Comic Sans MS" pitchFamily="66" charset="0"/>
              <a:cs typeface="Arial" charset="0"/>
            </a:endParaRPr>
          </a:p>
          <a:p>
            <a:pPr algn="ctr">
              <a:lnSpc>
                <a:spcPct val="50000"/>
              </a:lnSpc>
              <a:spcBef>
                <a:spcPts val="600"/>
              </a:spcBef>
              <a:buFont typeface="Wingdings" pitchFamily="2" charset="2"/>
              <a:buNone/>
              <a:defRPr/>
            </a:pPr>
            <a:r>
              <a:rPr lang="en-US" sz="3600" b="1" dirty="0" smtClean="0">
                <a:solidFill>
                  <a:schemeClr val="accent1">
                    <a:lumMod val="50000"/>
                  </a:schemeClr>
                </a:solidFill>
                <a:latin typeface="Comic Sans MS" pitchFamily="66" charset="0"/>
                <a:cs typeface="Arial" charset="0"/>
              </a:rPr>
              <a:t>Theory</a:t>
            </a:r>
          </a:p>
          <a:p>
            <a:pPr algn="ctr">
              <a:lnSpc>
                <a:spcPct val="50000"/>
              </a:lnSpc>
              <a:spcBef>
                <a:spcPts val="600"/>
              </a:spcBef>
              <a:buFont typeface="Wingdings" pitchFamily="2" charset="2"/>
              <a:buNone/>
              <a:defRPr/>
            </a:pPr>
            <a:endParaRPr lang="en-US" sz="4000" dirty="0" smtClean="0"/>
          </a:p>
          <a:p>
            <a:pPr marL="114300" lvl="1" indent="1588">
              <a:buClrTx/>
              <a:buSzTx/>
              <a:buFontTx/>
              <a:buNone/>
              <a:defRPr/>
            </a:pPr>
            <a:endParaRPr lang="en-US" sz="3600" dirty="0" smtClean="0">
              <a:latin typeface="Comic Sans MS" pitchFamily="66" charset="0"/>
            </a:endParaRPr>
          </a:p>
          <a:p>
            <a:pPr marL="114300" lvl="1" indent="1588">
              <a:buSzTx/>
              <a:buFontTx/>
              <a:buNone/>
              <a:defRPr/>
            </a:pPr>
            <a:endParaRPr lang="en-US" sz="4000" dirty="0" smtClean="0"/>
          </a:p>
          <a:p>
            <a:pPr marL="114300" lvl="1" indent="1588">
              <a:buSzTx/>
              <a:buFont typeface="Wingdings" pitchFamily="2" charset="2"/>
              <a:buNone/>
              <a:defRPr/>
            </a:pPr>
            <a:endParaRPr lang="en-US" sz="4000" dirty="0" smtClean="0">
              <a:solidFill>
                <a:srgbClr val="1C9903"/>
              </a:solidFill>
            </a:endParaRPr>
          </a:p>
        </p:txBody>
      </p:sp>
      <p:sp>
        <p:nvSpPr>
          <p:cNvPr id="10243" name="Text Box 3"/>
          <p:cNvSpPr txBox="1">
            <a:spLocks noChangeArrowheads="1"/>
          </p:cNvSpPr>
          <p:nvPr/>
        </p:nvSpPr>
        <p:spPr bwMode="auto">
          <a:xfrm>
            <a:off x="228600" y="4572000"/>
            <a:ext cx="8915400" cy="549275"/>
          </a:xfrm>
          <a:prstGeom prst="rect">
            <a:avLst/>
          </a:prstGeom>
          <a:noFill/>
          <a:ln w="9525">
            <a:noFill/>
            <a:miter lim="800000"/>
            <a:headEnd/>
            <a:tailEnd/>
          </a:ln>
        </p:spPr>
        <p:txBody>
          <a:bodyPr>
            <a:spAutoFit/>
          </a:bodyPr>
          <a:lstStyle/>
          <a:p>
            <a:pPr marL="1430338" lvl="2" indent="-287338" eaLnBrk="1" hangingPunct="1">
              <a:spcBef>
                <a:spcPct val="20000"/>
              </a:spcBef>
            </a:pPr>
            <a:endParaRPr lang="en-US" sz="3000"/>
          </a:p>
        </p:txBody>
      </p:sp>
      <p:sp>
        <p:nvSpPr>
          <p:cNvPr id="3076" name="Rectangle 4"/>
          <p:cNvSpPr>
            <a:spLocks noChangeArrowheads="1"/>
          </p:cNvSpPr>
          <p:nvPr/>
        </p:nvSpPr>
        <p:spPr bwMode="auto">
          <a:xfrm>
            <a:off x="381000" y="533400"/>
            <a:ext cx="8229600" cy="1752600"/>
          </a:xfrm>
          <a:prstGeom prst="rect">
            <a:avLst/>
          </a:prstGeom>
          <a:noFill/>
          <a:ln w="9525">
            <a:noFill/>
            <a:miter lim="800000"/>
            <a:headEnd/>
            <a:tailEnd/>
          </a:ln>
        </p:spPr>
        <p:txBody>
          <a:bodyPr/>
          <a:lstStyle/>
          <a:p>
            <a:pPr marL="0" lvl="2" algn="ctr">
              <a:lnSpc>
                <a:spcPct val="90000"/>
              </a:lnSpc>
              <a:spcBef>
                <a:spcPct val="20000"/>
              </a:spcBef>
              <a:buClr>
                <a:schemeClr val="accent1"/>
              </a:buClr>
              <a:buSzPct val="75000"/>
              <a:defRPr/>
            </a:pPr>
            <a:r>
              <a:rPr lang="en-US" sz="3200" b="1" u="sng" dirty="0">
                <a:solidFill>
                  <a:schemeClr val="accent1">
                    <a:lumMod val="50000"/>
                  </a:schemeClr>
                </a:solidFill>
                <a:latin typeface="Comic Sans MS" pitchFamily="66" charset="0"/>
                <a:cs typeface="Arial" charset="0"/>
              </a:rPr>
              <a:t>First</a:t>
            </a:r>
            <a:r>
              <a:rPr lang="en-US" sz="3200" b="1" dirty="0">
                <a:solidFill>
                  <a:schemeClr val="accent1">
                    <a:lumMod val="50000"/>
                  </a:schemeClr>
                </a:solidFill>
                <a:latin typeface="Comic Sans MS" pitchFamily="66" charset="0"/>
                <a:cs typeface="Arial" charset="0"/>
              </a:rPr>
              <a:t>:</a:t>
            </a:r>
            <a:r>
              <a:rPr lang="en-US" sz="3200" b="1" dirty="0">
                <a:solidFill>
                  <a:schemeClr val="tx2">
                    <a:lumMod val="75000"/>
                  </a:schemeClr>
                </a:solidFill>
                <a:latin typeface="Comic Sans MS" pitchFamily="66" charset="0"/>
                <a:cs typeface="Arial" charset="0"/>
              </a:rPr>
              <a:t> </a:t>
            </a:r>
            <a:r>
              <a:rPr lang="en-US" sz="3200" b="1" dirty="0">
                <a:latin typeface="Comic Sans MS" pitchFamily="66" charset="0"/>
                <a:cs typeface="Arial" charset="0"/>
              </a:rPr>
              <a:t>What is the structure of the organization and how does it influence the way decisions are made? (constraints, participation) </a:t>
            </a:r>
          </a:p>
          <a:p>
            <a:pPr algn="ctr">
              <a:lnSpc>
                <a:spcPct val="90000"/>
              </a:lnSpc>
              <a:spcBef>
                <a:spcPct val="20000"/>
              </a:spcBef>
              <a:buClr>
                <a:schemeClr val="accent1"/>
              </a:buClr>
              <a:buSzPct val="75000"/>
              <a:buFont typeface="Wingdings" pitchFamily="2" charset="2"/>
              <a:buNone/>
              <a:defRPr/>
            </a:pPr>
            <a:endParaRPr lang="en-US" sz="4000" b="1" dirty="0">
              <a:solidFill>
                <a:schemeClr val="tx2">
                  <a:lumMod val="75000"/>
                </a:schemeClr>
              </a:solidFill>
              <a:latin typeface="Comic Sans MS" pitchFamily="66" charset="0"/>
              <a:cs typeface="Arial" charset="0"/>
            </a:endParaRPr>
          </a:p>
          <a:p>
            <a:pPr algn="ctr">
              <a:lnSpc>
                <a:spcPct val="90000"/>
              </a:lnSpc>
              <a:buClr>
                <a:schemeClr val="accent1"/>
              </a:buClr>
              <a:buSzPct val="75000"/>
              <a:buFont typeface="Wingdings" pitchFamily="2" charset="2"/>
              <a:buNone/>
              <a:defRPr/>
            </a:pPr>
            <a:endParaRPr lang="en-US" sz="4000" b="1" dirty="0">
              <a:solidFill>
                <a:srgbClr val="1C9903"/>
              </a:solidFill>
              <a:latin typeface="Comic Sans MS" pitchFamily="66" charset="0"/>
              <a:cs typeface="Arial" charset="0"/>
            </a:endParaRPr>
          </a:p>
          <a:p>
            <a:pPr algn="ctr">
              <a:lnSpc>
                <a:spcPct val="50000"/>
              </a:lnSpc>
              <a:spcBef>
                <a:spcPts val="600"/>
              </a:spcBef>
              <a:buClr>
                <a:schemeClr val="accent1"/>
              </a:buClr>
              <a:buSzPct val="75000"/>
              <a:buFont typeface="Wingdings" pitchFamily="2" charset="2"/>
              <a:buNone/>
              <a:defRPr/>
            </a:pPr>
            <a:endParaRPr lang="en-US" sz="3600" b="1" dirty="0">
              <a:latin typeface="Comic Sans MS" pitchFamily="66" charset="0"/>
              <a:cs typeface="Arial" charset="0"/>
            </a:endParaRPr>
          </a:p>
        </p:txBody>
      </p:sp>
      <p:sp>
        <p:nvSpPr>
          <p:cNvPr id="5" name="TextBox 4"/>
          <p:cNvSpPr txBox="1"/>
          <p:nvPr/>
        </p:nvSpPr>
        <p:spPr>
          <a:xfrm>
            <a:off x="1143000" y="4265613"/>
            <a:ext cx="6858000" cy="1754187"/>
          </a:xfrm>
          <a:prstGeom prst="rect">
            <a:avLst/>
          </a:prstGeom>
          <a:solidFill>
            <a:schemeClr val="accent1">
              <a:lumMod val="50000"/>
            </a:schemeClr>
          </a:solidFill>
          <a:ln w="38100">
            <a:solidFill>
              <a:schemeClr val="tx1"/>
            </a:solidFill>
            <a:prstDash val="solid"/>
          </a:ln>
        </p:spPr>
        <p:txBody>
          <a:bodyPr>
            <a:spAutoFit/>
          </a:bodyPr>
          <a:lstStyle/>
          <a:p>
            <a:pPr marL="114300" lvl="1" indent="1588">
              <a:buFont typeface="Wingdings" pitchFamily="2" charset="2"/>
              <a:buAutoNum type="arabicPeriod"/>
              <a:defRPr/>
            </a:pPr>
            <a:r>
              <a:rPr lang="en-US" sz="3600" dirty="0">
                <a:solidFill>
                  <a:srgbClr val="FFFFFF"/>
                </a:solidFill>
                <a:latin typeface="Comic Sans MS" pitchFamily="66" charset="0"/>
              </a:rPr>
              <a:t> Hierarchical/Classical </a:t>
            </a:r>
          </a:p>
          <a:p>
            <a:pPr marL="114300" lvl="1" indent="1588">
              <a:buFont typeface="Wingdings" pitchFamily="2" charset="2"/>
              <a:buAutoNum type="arabicPeriod"/>
              <a:defRPr/>
            </a:pPr>
            <a:r>
              <a:rPr lang="en-US" sz="3600" dirty="0">
                <a:solidFill>
                  <a:srgbClr val="FFFFFF"/>
                </a:solidFill>
                <a:latin typeface="Comic Sans MS" pitchFamily="66" charset="0"/>
              </a:rPr>
              <a:t> Human Relations/Behavioral</a:t>
            </a:r>
          </a:p>
          <a:p>
            <a:pPr marL="114300" lvl="1" indent="1588">
              <a:buFont typeface="Wingdings" pitchFamily="2" charset="2"/>
              <a:buAutoNum type="arabicPeriod"/>
              <a:defRPr/>
            </a:pPr>
            <a:r>
              <a:rPr lang="en-US" sz="3600" dirty="0">
                <a:solidFill>
                  <a:srgbClr val="FFFFFF"/>
                </a:solidFill>
                <a:latin typeface="Comic Sans MS" pitchFamily="66" charset="0"/>
              </a:rPr>
              <a:t> Organic/Systems</a:t>
            </a:r>
            <a:endParaRPr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057"/>
          <p:cNvSpPr txBox="1">
            <a:spLocks noChangeArrowheads="1"/>
          </p:cNvSpPr>
          <p:nvPr/>
        </p:nvSpPr>
        <p:spPr bwMode="auto">
          <a:xfrm>
            <a:off x="457200" y="744538"/>
            <a:ext cx="8534400" cy="4832350"/>
          </a:xfrm>
          <a:prstGeom prst="rect">
            <a:avLst/>
          </a:prstGeom>
          <a:noFill/>
          <a:ln w="12700">
            <a:noFill/>
            <a:miter lim="800000"/>
            <a:headEnd/>
            <a:tailEnd/>
          </a:ln>
        </p:spPr>
        <p:txBody>
          <a:bodyPr>
            <a:spAutoFit/>
          </a:bodyPr>
          <a:lstStyle/>
          <a:p>
            <a:pPr>
              <a:spcBef>
                <a:spcPct val="50000"/>
              </a:spcBef>
              <a:defRPr/>
            </a:pPr>
            <a:r>
              <a:rPr lang="en-US" sz="2800" dirty="0">
                <a:latin typeface="Comic Sans MS" pitchFamily="66" charset="0"/>
                <a:cs typeface="Arial" charset="0"/>
              </a:rPr>
              <a:t>“Poor management is more than a nuisance at the edges of laboratory work.  Scientists are human beings first, and ineffective leadership will wreak havoc.  Labs will get thrown into turmoil, personality conflicts will undermine teamwork, </a:t>
            </a:r>
            <a:r>
              <a:rPr lang="en-US" sz="2800" u="sng" dirty="0">
                <a:solidFill>
                  <a:schemeClr val="accent1">
                    <a:lumMod val="50000"/>
                  </a:schemeClr>
                </a:solidFill>
                <a:latin typeface="Comic Sans MS" pitchFamily="66" charset="0"/>
                <a:cs typeface="Arial" charset="0"/>
              </a:rPr>
              <a:t>discrimination will isolate group members</a:t>
            </a:r>
            <a:r>
              <a:rPr lang="en-US" sz="2800" dirty="0">
                <a:latin typeface="Comic Sans MS" pitchFamily="66" charset="0"/>
                <a:cs typeface="Arial" charset="0"/>
              </a:rPr>
              <a:t>, and the creativity so essential to truly great work will vanish, to say that leadership quality can make or break a research-driven organization is not an overstatement – it is the conclusion of scientists themselves.”</a:t>
            </a:r>
          </a:p>
        </p:txBody>
      </p:sp>
      <p:sp>
        <p:nvSpPr>
          <p:cNvPr id="43011" name="Text Box 2058"/>
          <p:cNvSpPr txBox="1">
            <a:spLocks noChangeArrowheads="1"/>
          </p:cNvSpPr>
          <p:nvPr/>
        </p:nvSpPr>
        <p:spPr bwMode="auto">
          <a:xfrm>
            <a:off x="4724400" y="5257800"/>
            <a:ext cx="4419600" cy="1016000"/>
          </a:xfrm>
          <a:prstGeom prst="rect">
            <a:avLst/>
          </a:prstGeom>
          <a:noFill/>
          <a:ln w="12700">
            <a:noFill/>
            <a:miter lim="800000"/>
            <a:headEnd/>
            <a:tailEnd/>
          </a:ln>
        </p:spPr>
        <p:txBody>
          <a:bodyPr>
            <a:spAutoFit/>
          </a:bodyPr>
          <a:lstStyle/>
          <a:p>
            <a:r>
              <a:rPr lang="en-US" sz="2000" dirty="0">
                <a:latin typeface="Comic Sans MS" pitchFamily="66" charset="0"/>
              </a:rPr>
              <a:t>Alice M. </a:t>
            </a:r>
            <a:r>
              <a:rPr lang="en-US" sz="2000" dirty="0" err="1">
                <a:latin typeface="Comic Sans MS" pitchFamily="66" charset="0"/>
              </a:rPr>
              <a:t>Sapienza</a:t>
            </a:r>
            <a:r>
              <a:rPr lang="en-US" sz="2000" dirty="0">
                <a:latin typeface="Comic Sans MS" pitchFamily="66" charset="0"/>
              </a:rPr>
              <a:t> </a:t>
            </a:r>
          </a:p>
          <a:p>
            <a:r>
              <a:rPr lang="en-US" sz="2000" u="sng" dirty="0">
                <a:latin typeface="Comic Sans MS" pitchFamily="66" charset="0"/>
              </a:rPr>
              <a:t>Managing Scientists: Leadership Strategies in Scientific Research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057"/>
          <p:cNvSpPr txBox="1">
            <a:spLocks noChangeArrowheads="1"/>
          </p:cNvSpPr>
          <p:nvPr/>
        </p:nvSpPr>
        <p:spPr bwMode="auto">
          <a:xfrm>
            <a:off x="457200" y="744538"/>
            <a:ext cx="8534400" cy="4832350"/>
          </a:xfrm>
          <a:prstGeom prst="rect">
            <a:avLst/>
          </a:prstGeom>
          <a:noFill/>
          <a:ln w="12700">
            <a:noFill/>
            <a:miter lim="800000"/>
            <a:headEnd/>
            <a:tailEnd/>
          </a:ln>
        </p:spPr>
        <p:txBody>
          <a:bodyPr>
            <a:spAutoFit/>
          </a:bodyPr>
          <a:lstStyle/>
          <a:p>
            <a:pPr>
              <a:spcBef>
                <a:spcPct val="50000"/>
              </a:spcBef>
              <a:defRPr/>
            </a:pPr>
            <a:r>
              <a:rPr lang="en-US" sz="2800" dirty="0">
                <a:latin typeface="Comic Sans MS" pitchFamily="66" charset="0"/>
                <a:cs typeface="Arial" charset="0"/>
              </a:rPr>
              <a:t>“Poor management is more than a nuisance at the edges of laboratory work.  Scientists are human beings first, and ineffective leadership will wreak havoc.  Labs will get thrown into turmoil, personality conflicts will undermine teamwork, discrimination will isolate group members, </a:t>
            </a:r>
            <a:r>
              <a:rPr lang="en-US" sz="2800" u="sng" dirty="0">
                <a:solidFill>
                  <a:schemeClr val="accent1">
                    <a:lumMod val="50000"/>
                  </a:schemeClr>
                </a:solidFill>
                <a:latin typeface="Comic Sans MS" pitchFamily="66" charset="0"/>
                <a:cs typeface="Arial" charset="0"/>
              </a:rPr>
              <a:t>and the creativity so essential to truly great work will vanish</a:t>
            </a:r>
            <a:r>
              <a:rPr lang="en-US" sz="2800" dirty="0">
                <a:latin typeface="Comic Sans MS" pitchFamily="66" charset="0"/>
                <a:cs typeface="Arial" charset="0"/>
              </a:rPr>
              <a:t>, to say that leadership quality can make or break a research-driven organization is not an overstatement – it is the conclusion of scientists themselves.”</a:t>
            </a:r>
          </a:p>
        </p:txBody>
      </p:sp>
      <p:sp>
        <p:nvSpPr>
          <p:cNvPr id="44035" name="Text Box 2058"/>
          <p:cNvSpPr txBox="1">
            <a:spLocks noChangeArrowheads="1"/>
          </p:cNvSpPr>
          <p:nvPr/>
        </p:nvSpPr>
        <p:spPr bwMode="auto">
          <a:xfrm>
            <a:off x="4724400" y="5257800"/>
            <a:ext cx="4419600" cy="1016000"/>
          </a:xfrm>
          <a:prstGeom prst="rect">
            <a:avLst/>
          </a:prstGeom>
          <a:noFill/>
          <a:ln w="12700">
            <a:noFill/>
            <a:miter lim="800000"/>
            <a:headEnd/>
            <a:tailEnd/>
          </a:ln>
        </p:spPr>
        <p:txBody>
          <a:bodyPr>
            <a:spAutoFit/>
          </a:bodyPr>
          <a:lstStyle/>
          <a:p>
            <a:r>
              <a:rPr lang="en-US" sz="2000">
                <a:latin typeface="Comic Sans MS" pitchFamily="66" charset="0"/>
              </a:rPr>
              <a:t>Alice M. Sapienza  </a:t>
            </a:r>
          </a:p>
          <a:p>
            <a:r>
              <a:rPr lang="en-US" sz="2000" u="sng">
                <a:latin typeface="Comic Sans MS" pitchFamily="66" charset="0"/>
              </a:rPr>
              <a:t>Managing Scientists: Leadership Strategies in Scientific Research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685800"/>
            <a:ext cx="8839200" cy="1323975"/>
          </a:xfrm>
          <a:prstGeom prst="rect">
            <a:avLst/>
          </a:prstGeom>
          <a:noFill/>
          <a:ln w="12700">
            <a:noFill/>
            <a:miter lim="800000"/>
            <a:headEnd/>
            <a:tailEnd/>
          </a:ln>
        </p:spPr>
        <p:txBody>
          <a:bodyPr>
            <a:spAutoFit/>
          </a:bodyPr>
          <a:lstStyle/>
          <a:p>
            <a:pPr algn="ctr">
              <a:spcBef>
                <a:spcPct val="50000"/>
              </a:spcBef>
              <a:defRPr/>
            </a:pPr>
            <a:r>
              <a:rPr lang="en-US" sz="4000" b="1" dirty="0">
                <a:solidFill>
                  <a:schemeClr val="tx2">
                    <a:lumMod val="50000"/>
                  </a:schemeClr>
                </a:solidFill>
                <a:latin typeface="Comic Sans MS" pitchFamily="66" charset="0"/>
              </a:rPr>
              <a:t>And she doesn’t even mention the complexity of our environment:</a:t>
            </a:r>
          </a:p>
        </p:txBody>
      </p:sp>
      <p:sp>
        <p:nvSpPr>
          <p:cNvPr id="457731" name="Text Box 3"/>
          <p:cNvSpPr txBox="1">
            <a:spLocks noChangeArrowheads="1"/>
          </p:cNvSpPr>
          <p:nvPr/>
        </p:nvSpPr>
        <p:spPr bwMode="auto">
          <a:xfrm>
            <a:off x="457200" y="2133600"/>
            <a:ext cx="8686800" cy="4302125"/>
          </a:xfrm>
          <a:prstGeom prst="rect">
            <a:avLst/>
          </a:prstGeom>
          <a:noFill/>
          <a:ln w="12700">
            <a:noFill/>
            <a:miter lim="800000"/>
            <a:headEnd/>
            <a:tailEnd/>
          </a:ln>
        </p:spPr>
        <p:txBody>
          <a:bodyPr>
            <a:spAutoFit/>
          </a:bodyPr>
          <a:lstStyle/>
          <a:p>
            <a:pPr marL="571500" indent="-571500">
              <a:spcBef>
                <a:spcPct val="40000"/>
              </a:spcBef>
              <a:spcAft>
                <a:spcPct val="40000"/>
              </a:spcAft>
              <a:buFontTx/>
              <a:buAutoNum type="arabicPeriod"/>
            </a:pPr>
            <a:r>
              <a:rPr lang="en-US" sz="3600" b="1" dirty="0">
                <a:solidFill>
                  <a:schemeClr val="accent1">
                    <a:lumMod val="50000"/>
                  </a:schemeClr>
                </a:solidFill>
                <a:latin typeface="Comic Sans MS" pitchFamily="66" charset="0"/>
              </a:rPr>
              <a:t>Highly Diverse </a:t>
            </a:r>
            <a:r>
              <a:rPr lang="en-US" sz="3600" dirty="0">
                <a:latin typeface="Comic Sans MS" pitchFamily="66" charset="0"/>
              </a:rPr>
              <a:t>- many different cultural backgrounds represented</a:t>
            </a:r>
          </a:p>
          <a:p>
            <a:pPr marL="571500" indent="-571500">
              <a:spcBef>
                <a:spcPct val="40000"/>
              </a:spcBef>
              <a:spcAft>
                <a:spcPct val="40000"/>
              </a:spcAft>
              <a:buFontTx/>
              <a:buAutoNum type="arabicPeriod"/>
            </a:pPr>
            <a:r>
              <a:rPr lang="en-US" sz="3600" b="1" dirty="0">
                <a:solidFill>
                  <a:schemeClr val="accent1">
                    <a:lumMod val="50000"/>
                  </a:schemeClr>
                </a:solidFill>
                <a:latin typeface="Comic Sans MS" pitchFamily="66" charset="0"/>
              </a:rPr>
              <a:t>Highly Competitive </a:t>
            </a:r>
            <a:r>
              <a:rPr lang="en-US" sz="3600" dirty="0">
                <a:latin typeface="Comic Sans MS" pitchFamily="66" charset="0"/>
              </a:rPr>
              <a:t>– sponsored research dollars don’t come easy</a:t>
            </a:r>
          </a:p>
          <a:p>
            <a:pPr marL="571500" indent="-571500">
              <a:spcBef>
                <a:spcPct val="40000"/>
              </a:spcBef>
              <a:spcAft>
                <a:spcPct val="40000"/>
              </a:spcAft>
              <a:buFontTx/>
              <a:buAutoNum type="arabicPeriod"/>
            </a:pPr>
            <a:r>
              <a:rPr lang="en-US" sz="3600" b="1" dirty="0">
                <a:solidFill>
                  <a:schemeClr val="accent1">
                    <a:lumMod val="50000"/>
                  </a:schemeClr>
                </a:solidFill>
                <a:latin typeface="Comic Sans MS" pitchFamily="66" charset="0"/>
              </a:rPr>
              <a:t>Highly Dynamic </a:t>
            </a:r>
            <a:r>
              <a:rPr lang="en-US" sz="3600" dirty="0">
                <a:latin typeface="Comic Sans MS" pitchFamily="66" charset="0"/>
              </a:rPr>
              <a:t>– rapid changes in technology impact the work place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228600" y="1066800"/>
            <a:ext cx="9144000" cy="6740525"/>
          </a:xfrm>
          <a:prstGeom prst="rect">
            <a:avLst/>
          </a:prstGeom>
          <a:noFill/>
          <a:ln w="12700">
            <a:noFill/>
            <a:miter lim="800000"/>
            <a:headEnd/>
            <a:tailEnd/>
          </a:ln>
        </p:spPr>
        <p:txBody>
          <a:bodyPr>
            <a:spAutoFit/>
          </a:bodyPr>
          <a:lstStyle/>
          <a:p>
            <a:pPr>
              <a:spcBef>
                <a:spcPct val="50000"/>
              </a:spcBef>
              <a:defRPr/>
            </a:pPr>
            <a:r>
              <a:rPr lang="en-US" sz="3600" b="1" dirty="0">
                <a:solidFill>
                  <a:schemeClr val="tx2">
                    <a:lumMod val="50000"/>
                  </a:schemeClr>
                </a:solidFill>
                <a:latin typeface="Comic Sans MS" pitchFamily="66" charset="0"/>
                <a:cs typeface="Arial" charset="0"/>
              </a:rPr>
              <a:t>But One Thing is Clear:</a:t>
            </a:r>
            <a:r>
              <a:rPr lang="en-US" sz="3600" dirty="0">
                <a:solidFill>
                  <a:schemeClr val="tx2">
                    <a:lumMod val="50000"/>
                  </a:schemeClr>
                </a:solidFill>
                <a:latin typeface="Comic Sans MS" pitchFamily="66" charset="0"/>
                <a:cs typeface="Arial" charset="0"/>
              </a:rPr>
              <a:t> </a:t>
            </a:r>
            <a:r>
              <a:rPr lang="en-US" sz="3600" dirty="0">
                <a:latin typeface="Comic Sans MS" pitchFamily="66" charset="0"/>
                <a:cs typeface="Arial" charset="0"/>
              </a:rPr>
              <a:t>An analysis of hundreds of thousands of exit interviews and questionnaires (even when controlled for education level, job classification and employer type) shows the singular importance of the relationship between the employee and her immediate supervisor in determining employee morale, productivity and job longevity!</a:t>
            </a:r>
          </a:p>
          <a:p>
            <a:pPr>
              <a:spcBef>
                <a:spcPct val="50000"/>
              </a:spcBef>
              <a:defRPr/>
            </a:pPr>
            <a:endParaRPr lang="en-US" sz="3600" b="1" dirty="0"/>
          </a:p>
          <a:p>
            <a:pPr>
              <a:spcBef>
                <a:spcPct val="50000"/>
              </a:spcBef>
              <a:defRPr/>
            </a:pPr>
            <a:endParaRPr lang="en-US" sz="3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228600" y="1066800"/>
            <a:ext cx="9144000" cy="6740525"/>
          </a:xfrm>
          <a:prstGeom prst="rect">
            <a:avLst/>
          </a:prstGeom>
          <a:noFill/>
          <a:ln w="12700">
            <a:noFill/>
            <a:miter lim="800000"/>
            <a:headEnd/>
            <a:tailEnd/>
          </a:ln>
        </p:spPr>
        <p:txBody>
          <a:bodyPr>
            <a:spAutoFit/>
          </a:bodyPr>
          <a:lstStyle/>
          <a:p>
            <a:pPr>
              <a:spcBef>
                <a:spcPct val="50000"/>
              </a:spcBef>
              <a:defRPr/>
            </a:pPr>
            <a:r>
              <a:rPr lang="en-US" sz="3600" b="1" dirty="0">
                <a:solidFill>
                  <a:schemeClr val="tx2">
                    <a:lumMod val="50000"/>
                  </a:schemeClr>
                </a:solidFill>
                <a:latin typeface="Comic Sans MS" pitchFamily="66" charset="0"/>
                <a:cs typeface="Arial" charset="0"/>
              </a:rPr>
              <a:t>But One Thing is Clear:</a:t>
            </a:r>
            <a:r>
              <a:rPr lang="en-US" sz="3600" dirty="0">
                <a:solidFill>
                  <a:schemeClr val="tx2">
                    <a:lumMod val="50000"/>
                  </a:schemeClr>
                </a:solidFill>
                <a:latin typeface="Comic Sans MS" pitchFamily="66" charset="0"/>
                <a:cs typeface="Arial" charset="0"/>
              </a:rPr>
              <a:t> </a:t>
            </a:r>
            <a:r>
              <a:rPr lang="en-US" sz="3600" dirty="0">
                <a:latin typeface="Comic Sans MS" pitchFamily="66" charset="0"/>
                <a:cs typeface="Arial" charset="0"/>
              </a:rPr>
              <a:t>An analysis of hundreds of thousands of exit interviews and questionnaires (even when controlled for education level, job classification and employer type) shows the </a:t>
            </a:r>
            <a:r>
              <a:rPr lang="en-US" sz="3600" u="sng" dirty="0">
                <a:solidFill>
                  <a:schemeClr val="accent1">
                    <a:lumMod val="50000"/>
                  </a:schemeClr>
                </a:solidFill>
                <a:latin typeface="Comic Sans MS" pitchFamily="66" charset="0"/>
                <a:cs typeface="Arial" charset="0"/>
              </a:rPr>
              <a:t>singular importance</a:t>
            </a:r>
            <a:r>
              <a:rPr lang="en-US" sz="3600" dirty="0">
                <a:latin typeface="Comic Sans MS" pitchFamily="66" charset="0"/>
                <a:cs typeface="Arial" charset="0"/>
              </a:rPr>
              <a:t> of the relationship between the employee and her immediate supervisor in determining employee morale, productivity and job longevity!</a:t>
            </a:r>
          </a:p>
          <a:p>
            <a:pPr>
              <a:spcBef>
                <a:spcPct val="50000"/>
              </a:spcBef>
              <a:defRPr/>
            </a:pPr>
            <a:endParaRPr lang="en-US" sz="3600" b="1" dirty="0"/>
          </a:p>
          <a:p>
            <a:pPr>
              <a:spcBef>
                <a:spcPct val="50000"/>
              </a:spcBef>
              <a:defRPr/>
            </a:pPr>
            <a:endParaRPr lang="en-US" sz="3600" b="1" dirty="0"/>
          </a:p>
        </p:txBody>
      </p:sp>
    </p:spTree>
    <p:extLst>
      <p:ext uri="{BB962C8B-B14F-4D97-AF65-F5344CB8AC3E}">
        <p14:creationId xmlns:p14="http://schemas.microsoft.com/office/powerpoint/2010/main" val="1043093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228600" y="1066800"/>
            <a:ext cx="9144000" cy="6740525"/>
          </a:xfrm>
          <a:prstGeom prst="rect">
            <a:avLst/>
          </a:prstGeom>
          <a:noFill/>
          <a:ln w="12700">
            <a:noFill/>
            <a:miter lim="800000"/>
            <a:headEnd/>
            <a:tailEnd/>
          </a:ln>
        </p:spPr>
        <p:txBody>
          <a:bodyPr>
            <a:spAutoFit/>
          </a:bodyPr>
          <a:lstStyle/>
          <a:p>
            <a:pPr>
              <a:spcBef>
                <a:spcPct val="50000"/>
              </a:spcBef>
              <a:defRPr/>
            </a:pPr>
            <a:r>
              <a:rPr lang="en-US" sz="3600" b="1" dirty="0">
                <a:solidFill>
                  <a:schemeClr val="tx2">
                    <a:lumMod val="50000"/>
                  </a:schemeClr>
                </a:solidFill>
                <a:latin typeface="Comic Sans MS" pitchFamily="66" charset="0"/>
                <a:cs typeface="Arial" charset="0"/>
              </a:rPr>
              <a:t>But One Thing is Clear:</a:t>
            </a:r>
            <a:r>
              <a:rPr lang="en-US" sz="3600" dirty="0">
                <a:solidFill>
                  <a:schemeClr val="tx2">
                    <a:lumMod val="50000"/>
                  </a:schemeClr>
                </a:solidFill>
                <a:latin typeface="Comic Sans MS" pitchFamily="66" charset="0"/>
                <a:cs typeface="Arial" charset="0"/>
              </a:rPr>
              <a:t> </a:t>
            </a:r>
            <a:r>
              <a:rPr lang="en-US" sz="3600" dirty="0">
                <a:latin typeface="Comic Sans MS" pitchFamily="66" charset="0"/>
                <a:cs typeface="Arial" charset="0"/>
              </a:rPr>
              <a:t>An analysis of hundreds of thousands of exit interviews and questionnaires (even when controlled for education level, job classification and employer type) shows the singular importance of the </a:t>
            </a:r>
            <a:r>
              <a:rPr lang="en-US" sz="3600" u="sng" dirty="0">
                <a:solidFill>
                  <a:schemeClr val="accent1">
                    <a:lumMod val="50000"/>
                  </a:schemeClr>
                </a:solidFill>
                <a:latin typeface="Comic Sans MS" pitchFamily="66" charset="0"/>
                <a:cs typeface="Arial" charset="0"/>
              </a:rPr>
              <a:t>relationship between the employee and her immediate supervisor</a:t>
            </a:r>
            <a:r>
              <a:rPr lang="en-US" sz="3600" dirty="0">
                <a:latin typeface="Comic Sans MS" pitchFamily="66" charset="0"/>
                <a:cs typeface="Arial" charset="0"/>
              </a:rPr>
              <a:t> in determining employee morale, productivity and job longevity!</a:t>
            </a:r>
          </a:p>
          <a:p>
            <a:pPr>
              <a:spcBef>
                <a:spcPct val="50000"/>
              </a:spcBef>
              <a:defRPr/>
            </a:pPr>
            <a:endParaRPr lang="en-US" sz="3600" b="1" dirty="0"/>
          </a:p>
          <a:p>
            <a:pPr>
              <a:spcBef>
                <a:spcPct val="50000"/>
              </a:spcBef>
              <a:defRPr/>
            </a:pPr>
            <a:endParaRPr lang="en-US" sz="36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228600" y="1066800"/>
            <a:ext cx="9144000" cy="6740525"/>
          </a:xfrm>
          <a:prstGeom prst="rect">
            <a:avLst/>
          </a:prstGeom>
          <a:noFill/>
          <a:ln w="12700">
            <a:noFill/>
            <a:miter lim="800000"/>
            <a:headEnd/>
            <a:tailEnd/>
          </a:ln>
        </p:spPr>
        <p:txBody>
          <a:bodyPr>
            <a:spAutoFit/>
          </a:bodyPr>
          <a:lstStyle/>
          <a:p>
            <a:pPr>
              <a:spcBef>
                <a:spcPct val="50000"/>
              </a:spcBef>
              <a:defRPr/>
            </a:pPr>
            <a:r>
              <a:rPr lang="en-US" sz="3600" b="1" dirty="0">
                <a:solidFill>
                  <a:schemeClr val="tx2">
                    <a:lumMod val="50000"/>
                  </a:schemeClr>
                </a:solidFill>
                <a:latin typeface="Comic Sans MS" pitchFamily="66" charset="0"/>
                <a:cs typeface="Arial" charset="0"/>
              </a:rPr>
              <a:t>But One Thing is Clear:</a:t>
            </a:r>
            <a:r>
              <a:rPr lang="en-US" sz="3600" dirty="0">
                <a:solidFill>
                  <a:schemeClr val="tx2">
                    <a:lumMod val="50000"/>
                  </a:schemeClr>
                </a:solidFill>
                <a:latin typeface="Comic Sans MS" pitchFamily="66" charset="0"/>
                <a:cs typeface="Arial" charset="0"/>
              </a:rPr>
              <a:t> </a:t>
            </a:r>
            <a:r>
              <a:rPr lang="en-US" sz="3600" dirty="0">
                <a:latin typeface="Comic Sans MS" pitchFamily="66" charset="0"/>
                <a:cs typeface="Arial" charset="0"/>
              </a:rPr>
              <a:t>An analysis of hundreds of thousands of exit interviews and questionnaires (even when controlled for education level, job classification and employer type) shows the singular importance of the relationship between the employee and her immediate supervisor in determining </a:t>
            </a:r>
            <a:r>
              <a:rPr lang="en-US" sz="3600" u="sng" dirty="0">
                <a:solidFill>
                  <a:schemeClr val="accent1">
                    <a:lumMod val="50000"/>
                  </a:schemeClr>
                </a:solidFill>
                <a:latin typeface="Comic Sans MS" pitchFamily="66" charset="0"/>
                <a:cs typeface="Arial" charset="0"/>
              </a:rPr>
              <a:t>employee morale, productivity and job longevity</a:t>
            </a:r>
            <a:r>
              <a:rPr lang="en-US" sz="3600" dirty="0">
                <a:solidFill>
                  <a:schemeClr val="accent1">
                    <a:lumMod val="50000"/>
                  </a:schemeClr>
                </a:solidFill>
                <a:latin typeface="Comic Sans MS" pitchFamily="66" charset="0"/>
                <a:cs typeface="Arial" charset="0"/>
              </a:rPr>
              <a:t>!</a:t>
            </a:r>
          </a:p>
          <a:p>
            <a:pPr>
              <a:spcBef>
                <a:spcPct val="50000"/>
              </a:spcBef>
              <a:defRPr/>
            </a:pPr>
            <a:endParaRPr lang="en-US" sz="3600" b="1" dirty="0"/>
          </a:p>
          <a:p>
            <a:pPr>
              <a:spcBef>
                <a:spcPct val="50000"/>
              </a:spcBef>
              <a:defRPr/>
            </a:pPr>
            <a:endParaRPr lang="en-US" sz="36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Text Box 2051"/>
          <p:cNvSpPr txBox="1">
            <a:spLocks noChangeArrowheads="1"/>
          </p:cNvSpPr>
          <p:nvPr/>
        </p:nvSpPr>
        <p:spPr bwMode="auto">
          <a:xfrm>
            <a:off x="76200" y="1828801"/>
            <a:ext cx="8686800" cy="5001369"/>
          </a:xfrm>
          <a:prstGeom prst="rect">
            <a:avLst/>
          </a:prstGeom>
          <a:noFill/>
          <a:ln w="12700">
            <a:noFill/>
            <a:miter lim="800000"/>
            <a:headEnd/>
            <a:tailEnd/>
          </a:ln>
        </p:spPr>
        <p:txBody>
          <a:bodyPr wrap="square">
            <a:spAutoFit/>
          </a:bodyPr>
          <a:lstStyle/>
          <a:p>
            <a:pPr marL="914400" lvl="1" indent="-457200">
              <a:spcBef>
                <a:spcPct val="50000"/>
              </a:spcBef>
              <a:buFont typeface="Wingdings" pitchFamily="2" charset="2"/>
              <a:buChar char="§"/>
              <a:tabLst>
                <a:tab pos="914400" algn="l"/>
              </a:tabLst>
              <a:defRPr/>
            </a:pPr>
            <a:r>
              <a:rPr lang="en-US" sz="2800" dirty="0">
                <a:latin typeface="Comic Sans MS" pitchFamily="66" charset="0"/>
                <a:cs typeface="Arial" charset="0"/>
              </a:rPr>
              <a:t>Research organizations/universities can’t afford to have supervisors “running off” talented employees</a:t>
            </a:r>
            <a:endParaRPr lang="en-US" sz="2800" b="1" dirty="0">
              <a:latin typeface="Comic Sans MS" pitchFamily="66" charset="0"/>
              <a:cs typeface="Arial" charset="0"/>
            </a:endParaRPr>
          </a:p>
          <a:p>
            <a:pPr marL="914400" lvl="1" indent="-457200">
              <a:spcBef>
                <a:spcPct val="50000"/>
              </a:spcBef>
              <a:buFont typeface="Wingdings" pitchFamily="2" charset="2"/>
              <a:buChar char="§"/>
              <a:tabLst>
                <a:tab pos="914400" algn="l"/>
              </a:tabLst>
              <a:defRPr/>
            </a:pPr>
            <a:r>
              <a:rPr lang="en-US" sz="2800" dirty="0">
                <a:latin typeface="Comic Sans MS" pitchFamily="66" charset="0"/>
                <a:cs typeface="Arial" charset="0"/>
              </a:rPr>
              <a:t>Most technical/scientific managers</a:t>
            </a:r>
          </a:p>
          <a:p>
            <a:pPr marL="1485900" lvl="2" indent="-457200">
              <a:spcBef>
                <a:spcPct val="50000"/>
              </a:spcBef>
              <a:buFontTx/>
              <a:buChar char="•"/>
              <a:tabLst>
                <a:tab pos="914400" algn="l"/>
              </a:tabLst>
              <a:defRPr/>
            </a:pPr>
            <a:r>
              <a:rPr lang="en-US" sz="2400" dirty="0">
                <a:latin typeface="Comic Sans MS" pitchFamily="66" charset="0"/>
                <a:cs typeface="Arial" charset="0"/>
              </a:rPr>
              <a:t> Are well trained in their science</a:t>
            </a:r>
          </a:p>
          <a:p>
            <a:pPr marL="1485900" lvl="2" indent="-457200">
              <a:spcBef>
                <a:spcPct val="50000"/>
              </a:spcBef>
              <a:buFontTx/>
              <a:buChar char="•"/>
              <a:tabLst>
                <a:tab pos="914400" algn="l"/>
              </a:tabLst>
              <a:defRPr/>
            </a:pPr>
            <a:r>
              <a:rPr lang="en-US" sz="2400" dirty="0">
                <a:latin typeface="Comic Sans MS" pitchFamily="66" charset="0"/>
                <a:cs typeface="Arial" charset="0"/>
              </a:rPr>
              <a:t> Have little/no training in management</a:t>
            </a:r>
          </a:p>
          <a:p>
            <a:pPr marL="1485900" lvl="2" indent="-457200">
              <a:spcBef>
                <a:spcPct val="50000"/>
              </a:spcBef>
              <a:buFontTx/>
              <a:buChar char="•"/>
              <a:tabLst>
                <a:tab pos="914400" algn="l"/>
              </a:tabLst>
              <a:defRPr/>
            </a:pPr>
            <a:r>
              <a:rPr lang="en-US" sz="2400" dirty="0">
                <a:latin typeface="Comic Sans MS" pitchFamily="66" charset="0"/>
                <a:cs typeface="Arial" charset="0"/>
              </a:rPr>
              <a:t> Often don’t know their limitations as managers</a:t>
            </a:r>
          </a:p>
          <a:p>
            <a:pPr marL="1485900" lvl="2" indent="-1257300" algn="ctr">
              <a:spcBef>
                <a:spcPct val="50000"/>
              </a:spcBef>
              <a:tabLst>
                <a:tab pos="914400" algn="l"/>
              </a:tabLst>
              <a:defRPr/>
            </a:pPr>
            <a:r>
              <a:rPr lang="en-US" sz="3400" b="1" dirty="0">
                <a:solidFill>
                  <a:schemeClr val="accent1">
                    <a:lumMod val="50000"/>
                  </a:schemeClr>
                </a:solidFill>
                <a:latin typeface="Comic Sans MS" pitchFamily="66" charset="0"/>
                <a:cs typeface="Arial" charset="0"/>
              </a:rPr>
              <a:t>T</a:t>
            </a:r>
            <a:r>
              <a:rPr lang="en-US" sz="3400" b="1" dirty="0" smtClean="0">
                <a:solidFill>
                  <a:schemeClr val="accent1">
                    <a:lumMod val="50000"/>
                  </a:schemeClr>
                </a:solidFill>
                <a:latin typeface="Comic Sans MS" pitchFamily="66" charset="0"/>
                <a:cs typeface="Arial" charset="0"/>
              </a:rPr>
              <a:t>here is good news - management skills can be learned!</a:t>
            </a:r>
            <a:endParaRPr lang="en-US" sz="3400" b="1" dirty="0">
              <a:solidFill>
                <a:schemeClr val="accent1">
                  <a:lumMod val="50000"/>
                </a:schemeClr>
              </a:solidFill>
              <a:latin typeface="Comic Sans MS" pitchFamily="66" charset="0"/>
              <a:cs typeface="Arial" charset="0"/>
            </a:endParaRPr>
          </a:p>
        </p:txBody>
      </p:sp>
      <p:sp>
        <p:nvSpPr>
          <p:cNvPr id="38915" name="Text Box 2052"/>
          <p:cNvSpPr txBox="1">
            <a:spLocks noChangeArrowheads="1"/>
          </p:cNvSpPr>
          <p:nvPr/>
        </p:nvSpPr>
        <p:spPr bwMode="auto">
          <a:xfrm>
            <a:off x="76200" y="228600"/>
            <a:ext cx="8534400" cy="1647825"/>
          </a:xfrm>
          <a:prstGeom prst="rect">
            <a:avLst/>
          </a:prstGeom>
          <a:noFill/>
          <a:ln w="12700">
            <a:noFill/>
            <a:miter lim="800000"/>
            <a:headEnd/>
            <a:tailEnd/>
          </a:ln>
        </p:spPr>
        <p:txBody>
          <a:bodyPr>
            <a:spAutoFit/>
          </a:bodyPr>
          <a:lstStyle/>
          <a:p>
            <a:pPr>
              <a:spcBef>
                <a:spcPct val="50000"/>
              </a:spcBef>
              <a:buFont typeface="Wingdings" pitchFamily="2" charset="2"/>
              <a:buNone/>
              <a:defRPr/>
            </a:pPr>
            <a:r>
              <a:rPr lang="en-US" sz="3200" b="1" dirty="0" smtClean="0">
                <a:solidFill>
                  <a:schemeClr val="tx2">
                    <a:lumMod val="50000"/>
                  </a:schemeClr>
                </a:solidFill>
                <a:latin typeface="Comic Sans MS" pitchFamily="66" charset="0"/>
                <a:cs typeface="Arial" charset="0"/>
              </a:rPr>
              <a:t>             A </a:t>
            </a:r>
            <a:r>
              <a:rPr lang="en-US" sz="3200" b="1" dirty="0">
                <a:solidFill>
                  <a:schemeClr val="tx2">
                    <a:lumMod val="50000"/>
                  </a:schemeClr>
                </a:solidFill>
                <a:latin typeface="Comic Sans MS" pitchFamily="66" charset="0"/>
                <a:cs typeface="Arial" charset="0"/>
              </a:rPr>
              <a:t>Few Simple </a:t>
            </a:r>
            <a:r>
              <a:rPr lang="en-US" sz="3200" b="1" dirty="0" smtClean="0">
                <a:solidFill>
                  <a:schemeClr val="tx2">
                    <a:lumMod val="50000"/>
                  </a:schemeClr>
                </a:solidFill>
                <a:latin typeface="Comic Sans MS" pitchFamily="66" charset="0"/>
                <a:cs typeface="Arial" charset="0"/>
              </a:rPr>
              <a:t>Facts</a:t>
            </a:r>
            <a:endParaRPr lang="en-US" sz="3200" b="1" dirty="0">
              <a:solidFill>
                <a:schemeClr val="tx2">
                  <a:lumMod val="50000"/>
                </a:schemeClr>
              </a:solidFill>
              <a:latin typeface="Comic Sans MS" pitchFamily="66" charset="0"/>
              <a:cs typeface="Arial" charset="0"/>
            </a:endParaRPr>
          </a:p>
          <a:p>
            <a:pPr marL="914400" lvl="1" indent="-457200">
              <a:spcBef>
                <a:spcPct val="50000"/>
              </a:spcBef>
              <a:buFont typeface="Wingdings" pitchFamily="2" charset="2"/>
              <a:buChar char="§"/>
              <a:defRPr/>
            </a:pPr>
            <a:r>
              <a:rPr lang="en-US" sz="2800" dirty="0">
                <a:latin typeface="Comic Sans MS" pitchFamily="66" charset="0"/>
                <a:cs typeface="Arial" charset="0"/>
              </a:rPr>
              <a:t>Cost of recruiting/training top employees is substantial and increasing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228600" y="762000"/>
            <a:ext cx="8763000" cy="3046413"/>
          </a:xfrm>
          <a:prstGeom prst="rect">
            <a:avLst/>
          </a:prstGeom>
          <a:noFill/>
          <a:ln w="12700">
            <a:noFill/>
            <a:miter lim="800000"/>
            <a:headEnd/>
            <a:tailEnd/>
          </a:ln>
        </p:spPr>
        <p:txBody>
          <a:bodyPr>
            <a:spAutoFit/>
          </a:bodyPr>
          <a:lstStyle/>
          <a:p>
            <a:pPr>
              <a:spcBef>
                <a:spcPct val="50000"/>
              </a:spcBef>
              <a:defRPr/>
            </a:pPr>
            <a:r>
              <a:rPr lang="en-US" sz="4800" dirty="0">
                <a:latin typeface="Comic Sans MS" pitchFamily="66" charset="0"/>
                <a:cs typeface="Arial" charset="0"/>
              </a:rPr>
              <a:t>“If the only </a:t>
            </a:r>
            <a:r>
              <a:rPr lang="en-US" sz="4800" b="1" u="sng" dirty="0">
                <a:solidFill>
                  <a:schemeClr val="accent1">
                    <a:lumMod val="50000"/>
                  </a:schemeClr>
                </a:solidFill>
                <a:latin typeface="Comic Sans MS" pitchFamily="66" charset="0"/>
                <a:cs typeface="Arial" charset="0"/>
              </a:rPr>
              <a:t>tool</a:t>
            </a:r>
            <a:r>
              <a:rPr lang="en-US" sz="4800" dirty="0">
                <a:solidFill>
                  <a:schemeClr val="accent1">
                    <a:lumMod val="50000"/>
                  </a:schemeClr>
                </a:solidFill>
                <a:latin typeface="Comic Sans MS" pitchFamily="66" charset="0"/>
                <a:cs typeface="Arial" charset="0"/>
              </a:rPr>
              <a:t> </a:t>
            </a:r>
            <a:r>
              <a:rPr lang="en-US" sz="4800" dirty="0">
                <a:latin typeface="Comic Sans MS" pitchFamily="66" charset="0"/>
                <a:cs typeface="Arial" charset="0"/>
              </a:rPr>
              <a:t>you have is a hammer, you tend to see every problem as a </a:t>
            </a:r>
            <a:r>
              <a:rPr lang="en-US" sz="4800" b="1" u="sng" dirty="0">
                <a:solidFill>
                  <a:schemeClr val="accent1">
                    <a:lumMod val="50000"/>
                  </a:schemeClr>
                </a:solidFill>
                <a:latin typeface="Comic Sans MS" pitchFamily="66" charset="0"/>
                <a:cs typeface="Arial" charset="0"/>
              </a:rPr>
              <a:t>nail</a:t>
            </a:r>
            <a:r>
              <a:rPr lang="en-US" sz="4800" dirty="0">
                <a:latin typeface="Comic Sans MS" pitchFamily="66" charset="0"/>
                <a:cs typeface="Arial" charset="0"/>
              </a:rPr>
              <a:t>.” </a:t>
            </a:r>
            <a:br>
              <a:rPr lang="en-US" sz="4800" dirty="0">
                <a:latin typeface="Comic Sans MS" pitchFamily="66" charset="0"/>
                <a:cs typeface="Arial" charset="0"/>
              </a:rPr>
            </a:br>
            <a:r>
              <a:rPr lang="en-US" sz="4800" dirty="0">
                <a:latin typeface="Comic Sans MS" pitchFamily="66" charset="0"/>
                <a:cs typeface="Arial" charset="0"/>
              </a:rPr>
              <a:t>			           </a:t>
            </a:r>
            <a:r>
              <a:rPr lang="en-US" sz="3600" dirty="0">
                <a:latin typeface="Comic Sans MS" pitchFamily="66" charset="0"/>
                <a:cs typeface="Arial" charset="0"/>
              </a:rPr>
              <a:t>Abraham Maslo</a:t>
            </a:r>
            <a:r>
              <a:rPr lang="en-US" sz="3600" dirty="0">
                <a:latin typeface="Comic Sans MS" pitchFamily="66" charset="0"/>
              </a:rPr>
              <a:t>w </a:t>
            </a:r>
          </a:p>
        </p:txBody>
      </p:sp>
      <p:sp>
        <p:nvSpPr>
          <p:cNvPr id="179206" name="Text Box 6"/>
          <p:cNvSpPr txBox="1">
            <a:spLocks noChangeArrowheads="1"/>
          </p:cNvSpPr>
          <p:nvPr/>
        </p:nvSpPr>
        <p:spPr bwMode="auto">
          <a:xfrm>
            <a:off x="152400" y="4586288"/>
            <a:ext cx="8991600" cy="1570037"/>
          </a:xfrm>
          <a:prstGeom prst="rect">
            <a:avLst/>
          </a:prstGeom>
          <a:noFill/>
          <a:ln w="12700">
            <a:noFill/>
            <a:miter lim="800000"/>
            <a:headEnd/>
            <a:tailEnd/>
          </a:ln>
        </p:spPr>
        <p:txBody>
          <a:bodyPr>
            <a:spAutoFit/>
          </a:bodyPr>
          <a:lstStyle/>
          <a:p>
            <a:pPr algn="ctr">
              <a:spcBef>
                <a:spcPct val="50000"/>
              </a:spcBef>
              <a:defRPr/>
            </a:pPr>
            <a:r>
              <a:rPr lang="en-US" sz="4800" b="1" dirty="0">
                <a:solidFill>
                  <a:schemeClr val="tx2">
                    <a:lumMod val="50000"/>
                  </a:schemeClr>
                </a:solidFill>
                <a:latin typeface="Comic Sans MS" pitchFamily="66" charset="0"/>
                <a:cs typeface="Arial" charset="0"/>
              </a:rPr>
              <a:t>My Goal for Today</a:t>
            </a:r>
            <a:r>
              <a:rPr lang="en-US" sz="4800" dirty="0">
                <a:solidFill>
                  <a:schemeClr val="tx2">
                    <a:lumMod val="50000"/>
                  </a:schemeClr>
                </a:solidFill>
                <a:latin typeface="Comic Sans MS" pitchFamily="66" charset="0"/>
                <a:cs typeface="Arial" charset="0"/>
              </a:rPr>
              <a:t>:</a:t>
            </a:r>
            <a:r>
              <a:rPr lang="en-US" sz="4800" dirty="0">
                <a:latin typeface="Comic Sans MS" pitchFamily="66" charset="0"/>
                <a:cs typeface="Arial" charset="0"/>
              </a:rPr>
              <a:t> </a:t>
            </a:r>
            <a:r>
              <a:rPr lang="en-US" sz="4800" dirty="0" smtClean="0">
                <a:latin typeface="Comic Sans MS" pitchFamily="66" charset="0"/>
                <a:cs typeface="Arial" charset="0"/>
              </a:rPr>
              <a:t>Provide </a:t>
            </a:r>
            <a:r>
              <a:rPr lang="en-US" sz="4800" dirty="0">
                <a:latin typeface="Comic Sans MS" pitchFamily="66" charset="0"/>
                <a:cs typeface="Arial" charset="0"/>
              </a:rPr>
              <a:t>you with more </a:t>
            </a:r>
            <a:r>
              <a:rPr lang="en-US" sz="4800" b="1" dirty="0">
                <a:latin typeface="Comic Sans MS" pitchFamily="66" charset="0"/>
                <a:cs typeface="Arial" charset="0"/>
              </a:rPr>
              <a:t>“</a:t>
            </a:r>
            <a:r>
              <a:rPr lang="en-US" sz="4800" b="1" u="sng" dirty="0">
                <a:solidFill>
                  <a:schemeClr val="accent1">
                    <a:lumMod val="50000"/>
                  </a:schemeClr>
                </a:solidFill>
                <a:latin typeface="Comic Sans MS" pitchFamily="66" charset="0"/>
                <a:cs typeface="Arial" charset="0"/>
              </a:rPr>
              <a:t>tools</a:t>
            </a:r>
            <a:r>
              <a:rPr lang="en-US" sz="4800" b="1" dirty="0">
                <a:latin typeface="Comic Sans MS" pitchFamily="66" charset="0"/>
                <a:cs typeface="Arial" charset="0"/>
              </a:rPr>
              <a:t>”</a:t>
            </a:r>
            <a:r>
              <a:rPr lang="en-US" sz="4800" dirty="0">
                <a:latin typeface="Comic Sans MS" pitchFamily="66"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0" y="304800"/>
            <a:ext cx="9144000" cy="4616450"/>
          </a:xfrm>
          <a:prstGeom prst="rect">
            <a:avLst/>
          </a:prstGeom>
          <a:noFill/>
          <a:ln w="12700">
            <a:noFill/>
            <a:miter lim="800000"/>
            <a:headEnd/>
            <a:tailEnd/>
          </a:ln>
        </p:spPr>
        <p:txBody>
          <a:bodyPr lIns="91433" tIns="45716" rIns="91433" bIns="45716">
            <a:spAutoFit/>
          </a:bodyPr>
          <a:lstStyle/>
          <a:p>
            <a:pPr algn="ctr">
              <a:spcBef>
                <a:spcPct val="50000"/>
              </a:spcBef>
              <a:defRPr/>
            </a:pPr>
            <a:r>
              <a:rPr lang="en-US" sz="4800" b="1" dirty="0">
                <a:solidFill>
                  <a:schemeClr val="tx2">
                    <a:lumMod val="50000"/>
                  </a:schemeClr>
                </a:solidFill>
                <a:latin typeface="Comic Sans MS" pitchFamily="66" charset="0"/>
                <a:cs typeface="Arial" charset="0"/>
              </a:rPr>
              <a:t>Relationships are Two-Way Streets! </a:t>
            </a:r>
          </a:p>
          <a:p>
            <a:pPr algn="ctr">
              <a:spcBef>
                <a:spcPct val="50000"/>
              </a:spcBef>
              <a:defRPr/>
            </a:pPr>
            <a:r>
              <a:rPr lang="en-US" sz="4400" dirty="0">
                <a:latin typeface="Comic Sans MS" pitchFamily="66" charset="0"/>
                <a:cs typeface="Arial" charset="0"/>
              </a:rPr>
              <a:t>Each party (employee and supervisor) contributes to the success or failure of the relationship. </a:t>
            </a:r>
            <a:endParaRPr lang="en-US" sz="4400" b="1" dirty="0">
              <a:solidFill>
                <a:srgbClr val="FF0000"/>
              </a:solidFill>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2438400"/>
            <a:ext cx="9144000" cy="1981200"/>
          </a:xfrm>
        </p:spPr>
        <p:txBody>
          <a:bodyPr/>
          <a:lstStyle/>
          <a:p>
            <a:pPr algn="ctr">
              <a:lnSpc>
                <a:spcPct val="50000"/>
              </a:lnSpc>
              <a:spcBef>
                <a:spcPts val="600"/>
              </a:spcBef>
              <a:buFont typeface="Wingdings" pitchFamily="2" charset="2"/>
              <a:buNone/>
            </a:pPr>
            <a:endParaRPr lang="en-US" sz="4000" smtClean="0"/>
          </a:p>
          <a:p>
            <a:pPr marL="114300" lvl="1" indent="1588">
              <a:buClrTx/>
              <a:buSzTx/>
              <a:buFontTx/>
              <a:buNone/>
            </a:pPr>
            <a:endParaRPr lang="en-US" sz="3600" smtClean="0">
              <a:latin typeface="Comic Sans MS" pitchFamily="66" charset="0"/>
            </a:endParaRPr>
          </a:p>
          <a:p>
            <a:pPr marL="114300" lvl="1" indent="1588">
              <a:buSzTx/>
              <a:buFontTx/>
              <a:buNone/>
            </a:pPr>
            <a:endParaRPr lang="en-US" sz="4000" smtClean="0"/>
          </a:p>
          <a:p>
            <a:pPr marL="114300" lvl="1" indent="1588">
              <a:buSzTx/>
              <a:buFont typeface="Wingdings" pitchFamily="2" charset="2"/>
              <a:buNone/>
            </a:pPr>
            <a:endParaRPr lang="en-US" sz="4000" smtClean="0">
              <a:solidFill>
                <a:srgbClr val="1C9903"/>
              </a:solidFill>
            </a:endParaRPr>
          </a:p>
        </p:txBody>
      </p:sp>
      <p:sp>
        <p:nvSpPr>
          <p:cNvPr id="11267" name="Text Box 3"/>
          <p:cNvSpPr txBox="1">
            <a:spLocks noChangeArrowheads="1"/>
          </p:cNvSpPr>
          <p:nvPr/>
        </p:nvSpPr>
        <p:spPr bwMode="auto">
          <a:xfrm>
            <a:off x="228600" y="4572000"/>
            <a:ext cx="8915400" cy="549275"/>
          </a:xfrm>
          <a:prstGeom prst="rect">
            <a:avLst/>
          </a:prstGeom>
          <a:noFill/>
          <a:ln w="9525">
            <a:noFill/>
            <a:miter lim="800000"/>
            <a:headEnd/>
            <a:tailEnd/>
          </a:ln>
        </p:spPr>
        <p:txBody>
          <a:bodyPr>
            <a:spAutoFit/>
          </a:bodyPr>
          <a:lstStyle/>
          <a:p>
            <a:pPr marL="1430338" lvl="2" indent="-287338" eaLnBrk="1" hangingPunct="1">
              <a:spcBef>
                <a:spcPct val="20000"/>
              </a:spcBef>
            </a:pPr>
            <a:endParaRPr lang="en-US" sz="3000"/>
          </a:p>
        </p:txBody>
      </p:sp>
      <p:sp>
        <p:nvSpPr>
          <p:cNvPr id="11268" name="Rectangle 4"/>
          <p:cNvSpPr>
            <a:spLocks noChangeArrowheads="1"/>
          </p:cNvSpPr>
          <p:nvPr/>
        </p:nvSpPr>
        <p:spPr bwMode="auto">
          <a:xfrm>
            <a:off x="381000" y="533400"/>
            <a:ext cx="8229600" cy="1752600"/>
          </a:xfrm>
          <a:prstGeom prst="rect">
            <a:avLst/>
          </a:prstGeom>
          <a:noFill/>
          <a:ln w="9525">
            <a:noFill/>
            <a:miter lim="800000"/>
            <a:headEnd/>
            <a:tailEnd/>
          </a:ln>
        </p:spPr>
        <p:txBody>
          <a:bodyPr/>
          <a:lstStyle/>
          <a:p>
            <a:pPr algn="ctr">
              <a:lnSpc>
                <a:spcPct val="90000"/>
              </a:lnSpc>
              <a:buClr>
                <a:schemeClr val="accent1"/>
              </a:buClr>
              <a:buSzPct val="75000"/>
              <a:buFont typeface="Wingdings" pitchFamily="2" charset="2"/>
              <a:buNone/>
            </a:pPr>
            <a:endParaRPr lang="en-US" sz="4000" b="1">
              <a:solidFill>
                <a:srgbClr val="1C9903"/>
              </a:solidFill>
              <a:latin typeface="Comic Sans MS" pitchFamily="66" charset="0"/>
              <a:cs typeface="Arial" charset="0"/>
            </a:endParaRPr>
          </a:p>
          <a:p>
            <a:pPr algn="ctr">
              <a:lnSpc>
                <a:spcPct val="50000"/>
              </a:lnSpc>
              <a:spcBef>
                <a:spcPts val="600"/>
              </a:spcBef>
              <a:buClr>
                <a:schemeClr val="accent1"/>
              </a:buClr>
              <a:buSzPct val="75000"/>
              <a:buFont typeface="Wingdings" pitchFamily="2" charset="2"/>
              <a:buNone/>
            </a:pPr>
            <a:endParaRPr lang="en-US" sz="3600" b="1">
              <a:latin typeface="Comic Sans MS" pitchFamily="66" charset="0"/>
              <a:cs typeface="Arial" charset="0"/>
            </a:endParaRPr>
          </a:p>
        </p:txBody>
      </p:sp>
      <p:sp>
        <p:nvSpPr>
          <p:cNvPr id="5" name="TextBox 4"/>
          <p:cNvSpPr txBox="1"/>
          <p:nvPr/>
        </p:nvSpPr>
        <p:spPr>
          <a:xfrm>
            <a:off x="1143000" y="4265613"/>
            <a:ext cx="6858000" cy="1754187"/>
          </a:xfrm>
          <a:prstGeom prst="rect">
            <a:avLst/>
          </a:prstGeom>
          <a:solidFill>
            <a:schemeClr val="accent1">
              <a:lumMod val="50000"/>
            </a:schemeClr>
          </a:solidFill>
          <a:ln w="38100">
            <a:solidFill>
              <a:schemeClr val="tx1"/>
            </a:solidFill>
            <a:prstDash val="solid"/>
          </a:ln>
        </p:spPr>
        <p:txBody>
          <a:bodyPr>
            <a:spAutoFit/>
          </a:bodyPr>
          <a:lstStyle/>
          <a:p>
            <a:pPr marL="114300" lvl="1" indent="1588">
              <a:buFont typeface="Wingdings" pitchFamily="2" charset="2"/>
              <a:buAutoNum type="arabicPeriod"/>
              <a:defRPr/>
            </a:pPr>
            <a:r>
              <a:rPr lang="en-US" sz="3600" dirty="0">
                <a:solidFill>
                  <a:srgbClr val="FFFFFF"/>
                </a:solidFill>
                <a:latin typeface="Comic Sans MS" pitchFamily="66" charset="0"/>
              </a:rPr>
              <a:t> Hierarchical/Classical </a:t>
            </a:r>
          </a:p>
          <a:p>
            <a:pPr marL="114300" lvl="1" indent="1588">
              <a:buFont typeface="Wingdings" pitchFamily="2" charset="2"/>
              <a:buAutoNum type="arabicPeriod"/>
              <a:defRPr/>
            </a:pPr>
            <a:r>
              <a:rPr lang="en-US" sz="3600" dirty="0">
                <a:solidFill>
                  <a:srgbClr val="FFFFFF"/>
                </a:solidFill>
                <a:latin typeface="Comic Sans MS" pitchFamily="66" charset="0"/>
              </a:rPr>
              <a:t> Human Relations/Behavioral</a:t>
            </a:r>
          </a:p>
          <a:p>
            <a:pPr marL="114300" lvl="1" indent="1588">
              <a:buFont typeface="Wingdings" pitchFamily="2" charset="2"/>
              <a:buAutoNum type="arabicPeriod"/>
              <a:defRPr/>
            </a:pPr>
            <a:r>
              <a:rPr lang="en-US" sz="3600" dirty="0">
                <a:solidFill>
                  <a:srgbClr val="FFFFFF"/>
                </a:solidFill>
                <a:latin typeface="Comic Sans MS" pitchFamily="66" charset="0"/>
              </a:rPr>
              <a:t> Organic/Systems</a:t>
            </a:r>
            <a:endParaRPr lang="en-US" dirty="0">
              <a:solidFill>
                <a:srgbClr val="FFFFFF"/>
              </a:solidFill>
            </a:endParaRPr>
          </a:p>
        </p:txBody>
      </p:sp>
      <p:sp>
        <p:nvSpPr>
          <p:cNvPr id="6" name="TextBox 5"/>
          <p:cNvSpPr txBox="1"/>
          <p:nvPr/>
        </p:nvSpPr>
        <p:spPr>
          <a:xfrm>
            <a:off x="304800" y="609600"/>
            <a:ext cx="8458200" cy="3046988"/>
          </a:xfrm>
          <a:prstGeom prst="rect">
            <a:avLst/>
          </a:prstGeom>
          <a:solidFill>
            <a:srgbClr val="FFFF00"/>
          </a:solidFill>
          <a:ln w="57150">
            <a:solidFill>
              <a:schemeClr val="tx1"/>
            </a:solidFill>
          </a:ln>
          <a:effectLst>
            <a:glow rad="228600">
              <a:schemeClr val="accent4">
                <a:satMod val="175000"/>
                <a:alpha val="40000"/>
              </a:schemeClr>
            </a:glow>
          </a:effectLst>
          <a:scene3d>
            <a:camera prst="isometricOffAxis1Right"/>
            <a:lightRig rig="threePt" dir="t"/>
          </a:scene3d>
        </p:spPr>
        <p:txBody>
          <a:bodyPr>
            <a:spAutoFit/>
          </a:bodyPr>
          <a:lstStyle/>
          <a:p>
            <a:pPr algn="ctr">
              <a:defRPr/>
            </a:pPr>
            <a:r>
              <a:rPr lang="en-US" sz="4800" b="1" dirty="0">
                <a:latin typeface="Comic Sans MS" pitchFamily="66" charset="0"/>
              </a:rPr>
              <a:t>Think of your current </a:t>
            </a:r>
            <a:r>
              <a:rPr lang="en-US" sz="4800" b="1" dirty="0" smtClean="0">
                <a:latin typeface="Comic Sans MS" pitchFamily="66" charset="0"/>
              </a:rPr>
              <a:t>organization/lab. </a:t>
            </a:r>
            <a:r>
              <a:rPr lang="en-US" sz="4800" b="1" dirty="0">
                <a:latin typeface="Comic Sans MS" pitchFamily="66" charset="0"/>
              </a:rPr>
              <a:t>Which of these three “schools” best describes it!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0" y="304800"/>
            <a:ext cx="9144000" cy="6308725"/>
          </a:xfrm>
          <a:prstGeom prst="rect">
            <a:avLst/>
          </a:prstGeom>
          <a:noFill/>
          <a:ln w="12700">
            <a:noFill/>
            <a:miter lim="800000"/>
            <a:headEnd/>
            <a:tailEnd/>
          </a:ln>
        </p:spPr>
        <p:txBody>
          <a:bodyPr lIns="91433" tIns="45716" rIns="91433" bIns="45716">
            <a:spAutoFit/>
          </a:bodyPr>
          <a:lstStyle/>
          <a:p>
            <a:pPr algn="ctr">
              <a:spcBef>
                <a:spcPct val="50000"/>
              </a:spcBef>
              <a:defRPr/>
            </a:pPr>
            <a:r>
              <a:rPr lang="en-US" sz="4800" b="1" dirty="0">
                <a:solidFill>
                  <a:schemeClr val="tx2">
                    <a:lumMod val="50000"/>
                  </a:schemeClr>
                </a:solidFill>
                <a:latin typeface="Comic Sans MS" pitchFamily="66" charset="0"/>
                <a:cs typeface="Arial" charset="0"/>
              </a:rPr>
              <a:t>Relationships are Two-Way Streets! </a:t>
            </a:r>
          </a:p>
          <a:p>
            <a:pPr algn="ctr">
              <a:spcBef>
                <a:spcPct val="50000"/>
              </a:spcBef>
              <a:defRPr/>
            </a:pPr>
            <a:r>
              <a:rPr lang="en-US" sz="4400" dirty="0">
                <a:latin typeface="Comic Sans MS" pitchFamily="66" charset="0"/>
                <a:cs typeface="Arial" charset="0"/>
              </a:rPr>
              <a:t>Each party (employee and supervisor) contributes to the success or failure of the relationship. </a:t>
            </a:r>
          </a:p>
          <a:p>
            <a:pPr algn="ctr">
              <a:spcBef>
                <a:spcPct val="50000"/>
              </a:spcBef>
              <a:defRPr/>
            </a:pPr>
            <a:r>
              <a:rPr lang="en-US" sz="4400" dirty="0">
                <a:solidFill>
                  <a:schemeClr val="accent1">
                    <a:lumMod val="50000"/>
                  </a:schemeClr>
                </a:solidFill>
                <a:latin typeface="Comic Sans MS" pitchFamily="66" charset="0"/>
                <a:cs typeface="Arial" charset="0"/>
              </a:rPr>
              <a:t>M</a:t>
            </a:r>
            <a:r>
              <a:rPr lang="en-US" sz="4400" dirty="0" smtClean="0">
                <a:solidFill>
                  <a:schemeClr val="accent1">
                    <a:lumMod val="50000"/>
                  </a:schemeClr>
                </a:solidFill>
                <a:latin typeface="Comic Sans MS" pitchFamily="66" charset="0"/>
                <a:cs typeface="Arial" charset="0"/>
              </a:rPr>
              <a:t>ost </a:t>
            </a:r>
            <a:r>
              <a:rPr lang="en-US" sz="4400" dirty="0">
                <a:solidFill>
                  <a:schemeClr val="accent1">
                    <a:lumMod val="50000"/>
                  </a:schemeClr>
                </a:solidFill>
                <a:latin typeface="Comic Sans MS" pitchFamily="66" charset="0"/>
                <a:cs typeface="Arial" charset="0"/>
              </a:rPr>
              <a:t>of us are both (we are a boss, but we also have a boss)!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 y="533400"/>
            <a:ext cx="8686800" cy="5754688"/>
          </a:xfrm>
          <a:prstGeom prst="rect">
            <a:avLst/>
          </a:prstGeom>
          <a:noFill/>
          <a:ln w="12700">
            <a:noFill/>
            <a:miter lim="800000"/>
            <a:headEnd/>
            <a:tailEnd/>
          </a:ln>
        </p:spPr>
        <p:txBody>
          <a:bodyPr lIns="91433" tIns="45716" rIns="91433" bIns="45716">
            <a:spAutoFit/>
          </a:bodyPr>
          <a:lstStyle/>
          <a:p>
            <a:pPr algn="ctr">
              <a:spcBef>
                <a:spcPct val="50000"/>
              </a:spcBef>
              <a:buClr>
                <a:schemeClr val="tx2"/>
              </a:buClr>
              <a:buFont typeface="Wingdings" pitchFamily="2" charset="2"/>
              <a:buNone/>
              <a:defRPr/>
            </a:pPr>
            <a:r>
              <a:rPr lang="en-US" sz="4800" b="1" dirty="0">
                <a:solidFill>
                  <a:schemeClr val="tx2">
                    <a:lumMod val="50000"/>
                  </a:schemeClr>
                </a:solidFill>
                <a:latin typeface="Comic Sans MS" pitchFamily="66" charset="0"/>
              </a:rPr>
              <a:t>We’ll Begin with the Boss!</a:t>
            </a:r>
            <a:endParaRPr lang="en-US" sz="4000" b="1" dirty="0">
              <a:solidFill>
                <a:schemeClr val="tx2">
                  <a:lumMod val="50000"/>
                </a:schemeClr>
              </a:solidFill>
              <a:latin typeface="Comic Sans MS" pitchFamily="66" charset="0"/>
            </a:endParaRPr>
          </a:p>
          <a:p>
            <a:pPr algn="ctr">
              <a:spcBef>
                <a:spcPct val="50000"/>
              </a:spcBef>
              <a:buClr>
                <a:schemeClr val="tx2"/>
              </a:buClr>
              <a:buFont typeface="Wingdings" pitchFamily="2" charset="2"/>
              <a:buNone/>
              <a:defRPr/>
            </a:pPr>
            <a:r>
              <a:rPr lang="en-US" sz="4000" dirty="0">
                <a:latin typeface="Comic Sans MS" pitchFamily="66" charset="0"/>
              </a:rPr>
              <a:t>There is no “</a:t>
            </a:r>
            <a:r>
              <a:rPr lang="en-US" sz="4000" u="sng" dirty="0">
                <a:solidFill>
                  <a:schemeClr val="accent1">
                    <a:lumMod val="50000"/>
                  </a:schemeClr>
                </a:solidFill>
                <a:latin typeface="Comic Sans MS" pitchFamily="66" charset="0"/>
              </a:rPr>
              <a:t>one size fits all</a:t>
            </a:r>
            <a:r>
              <a:rPr lang="en-US" sz="4000" dirty="0">
                <a:latin typeface="Comic Sans MS" pitchFamily="66" charset="0"/>
              </a:rPr>
              <a:t>” model of management and supervision:  keep an open mind, look for tools you can adapt to your personality and be willing to “stretch yourself” a little!</a:t>
            </a:r>
          </a:p>
          <a:p>
            <a:pPr algn="ctr">
              <a:spcBef>
                <a:spcPct val="50000"/>
              </a:spcBef>
              <a:buClr>
                <a:schemeClr val="tx2"/>
              </a:buClr>
              <a:buFont typeface="Wingdings" pitchFamily="2" charset="2"/>
              <a:buNone/>
              <a:defRPr/>
            </a:pPr>
            <a:endParaRPr lang="en-US" sz="4000" b="1" dirty="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533400"/>
            <a:ext cx="8686800" cy="5754688"/>
          </a:xfrm>
          <a:prstGeom prst="rect">
            <a:avLst/>
          </a:prstGeom>
          <a:noFill/>
          <a:ln w="12700">
            <a:noFill/>
            <a:miter lim="800000"/>
            <a:headEnd/>
            <a:tailEnd/>
          </a:ln>
        </p:spPr>
        <p:txBody>
          <a:bodyPr lIns="91433" tIns="45716" rIns="91433" bIns="45716">
            <a:spAutoFit/>
          </a:bodyPr>
          <a:lstStyle/>
          <a:p>
            <a:pPr algn="ctr">
              <a:spcBef>
                <a:spcPct val="50000"/>
              </a:spcBef>
              <a:buClr>
                <a:schemeClr val="tx2"/>
              </a:buClr>
              <a:buFont typeface="Wingdings" pitchFamily="2" charset="2"/>
              <a:buNone/>
              <a:defRPr/>
            </a:pPr>
            <a:r>
              <a:rPr lang="en-US" sz="4800" b="1" dirty="0">
                <a:solidFill>
                  <a:schemeClr val="tx2">
                    <a:lumMod val="50000"/>
                  </a:schemeClr>
                </a:solidFill>
                <a:latin typeface="Comic Sans MS" pitchFamily="66" charset="0"/>
              </a:rPr>
              <a:t>The Boss!</a:t>
            </a:r>
          </a:p>
          <a:p>
            <a:pPr algn="ctr">
              <a:spcBef>
                <a:spcPct val="50000"/>
              </a:spcBef>
              <a:buClr>
                <a:schemeClr val="tx2"/>
              </a:buClr>
              <a:buFont typeface="Wingdings" pitchFamily="2" charset="2"/>
              <a:buNone/>
              <a:defRPr/>
            </a:pPr>
            <a:r>
              <a:rPr lang="en-US" sz="4000" dirty="0">
                <a:latin typeface="Comic Sans MS" pitchFamily="66" charset="0"/>
              </a:rPr>
              <a:t>There is no “one size fits all” model of management and supervision:  </a:t>
            </a:r>
            <a:r>
              <a:rPr lang="en-US" sz="4000" u="sng" dirty="0">
                <a:solidFill>
                  <a:schemeClr val="accent1">
                    <a:lumMod val="50000"/>
                  </a:schemeClr>
                </a:solidFill>
                <a:latin typeface="Comic Sans MS" pitchFamily="66" charset="0"/>
              </a:rPr>
              <a:t>keep an open mind</a:t>
            </a:r>
            <a:r>
              <a:rPr lang="en-US" sz="4000" dirty="0">
                <a:latin typeface="Comic Sans MS" pitchFamily="66" charset="0"/>
              </a:rPr>
              <a:t>, look for tools you can adapt to your personality and be willing to “stretch yourself” a little!</a:t>
            </a:r>
          </a:p>
          <a:p>
            <a:pPr algn="ctr">
              <a:spcBef>
                <a:spcPct val="50000"/>
              </a:spcBef>
              <a:buClr>
                <a:schemeClr val="tx2"/>
              </a:buClr>
              <a:buFont typeface="Wingdings" pitchFamily="2" charset="2"/>
              <a:buNone/>
              <a:defRPr/>
            </a:pPr>
            <a:endParaRPr lang="en-US" sz="4000" b="1" dirty="0">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 y="533400"/>
            <a:ext cx="8686800" cy="5754688"/>
          </a:xfrm>
          <a:prstGeom prst="rect">
            <a:avLst/>
          </a:prstGeom>
          <a:noFill/>
          <a:ln w="12700">
            <a:noFill/>
            <a:miter lim="800000"/>
            <a:headEnd/>
            <a:tailEnd/>
          </a:ln>
        </p:spPr>
        <p:txBody>
          <a:bodyPr lIns="91433" tIns="45716" rIns="91433" bIns="45716">
            <a:spAutoFit/>
          </a:bodyPr>
          <a:lstStyle/>
          <a:p>
            <a:pPr algn="ctr">
              <a:spcBef>
                <a:spcPct val="50000"/>
              </a:spcBef>
              <a:buClr>
                <a:schemeClr val="tx2"/>
              </a:buClr>
              <a:buFont typeface="Wingdings" pitchFamily="2" charset="2"/>
              <a:buNone/>
              <a:defRPr/>
            </a:pPr>
            <a:r>
              <a:rPr lang="en-US" sz="4800" b="1" dirty="0">
                <a:solidFill>
                  <a:schemeClr val="tx2">
                    <a:lumMod val="50000"/>
                  </a:schemeClr>
                </a:solidFill>
                <a:latin typeface="Comic Sans MS" pitchFamily="66" charset="0"/>
              </a:rPr>
              <a:t>The Boss!</a:t>
            </a:r>
          </a:p>
          <a:p>
            <a:pPr algn="ctr">
              <a:spcBef>
                <a:spcPct val="50000"/>
              </a:spcBef>
              <a:buClr>
                <a:schemeClr val="tx2"/>
              </a:buClr>
              <a:buFont typeface="Wingdings" pitchFamily="2" charset="2"/>
              <a:buNone/>
              <a:defRPr/>
            </a:pPr>
            <a:r>
              <a:rPr lang="en-US" sz="4000" dirty="0">
                <a:latin typeface="Comic Sans MS" pitchFamily="66" charset="0"/>
              </a:rPr>
              <a:t>There is no “one size fits all” model of management and supervision:  keep an open mind, </a:t>
            </a:r>
            <a:r>
              <a:rPr lang="en-US" sz="4000" u="sng" dirty="0">
                <a:solidFill>
                  <a:schemeClr val="accent1">
                    <a:lumMod val="50000"/>
                  </a:schemeClr>
                </a:solidFill>
                <a:latin typeface="Comic Sans MS" pitchFamily="66" charset="0"/>
              </a:rPr>
              <a:t>look for tools you can adapt to your personality</a:t>
            </a:r>
            <a:r>
              <a:rPr lang="en-US" sz="4000" dirty="0">
                <a:solidFill>
                  <a:schemeClr val="accent1">
                    <a:lumMod val="50000"/>
                  </a:schemeClr>
                </a:solidFill>
                <a:latin typeface="Comic Sans MS" pitchFamily="66" charset="0"/>
              </a:rPr>
              <a:t> </a:t>
            </a:r>
            <a:r>
              <a:rPr lang="en-US" sz="4000" dirty="0">
                <a:latin typeface="Comic Sans MS" pitchFamily="66" charset="0"/>
              </a:rPr>
              <a:t>and be willing to “stretch yourself” a little!</a:t>
            </a:r>
          </a:p>
          <a:p>
            <a:pPr algn="ctr">
              <a:spcBef>
                <a:spcPct val="50000"/>
              </a:spcBef>
              <a:buClr>
                <a:schemeClr val="tx2"/>
              </a:buClr>
              <a:buFont typeface="Wingdings" pitchFamily="2" charset="2"/>
              <a:buNone/>
              <a:defRPr/>
            </a:pPr>
            <a:endParaRPr lang="en-US" sz="4000" b="1" dirty="0">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8600" y="533400"/>
            <a:ext cx="8686800" cy="5754688"/>
          </a:xfrm>
          <a:prstGeom prst="rect">
            <a:avLst/>
          </a:prstGeom>
          <a:noFill/>
          <a:ln w="12700">
            <a:noFill/>
            <a:miter lim="800000"/>
            <a:headEnd/>
            <a:tailEnd/>
          </a:ln>
        </p:spPr>
        <p:txBody>
          <a:bodyPr lIns="91433" tIns="45716" rIns="91433" bIns="45716">
            <a:spAutoFit/>
          </a:bodyPr>
          <a:lstStyle/>
          <a:p>
            <a:pPr algn="ctr">
              <a:spcBef>
                <a:spcPct val="50000"/>
              </a:spcBef>
              <a:buClr>
                <a:schemeClr val="tx2"/>
              </a:buClr>
              <a:buFont typeface="Wingdings" pitchFamily="2" charset="2"/>
              <a:buNone/>
              <a:defRPr/>
            </a:pPr>
            <a:r>
              <a:rPr lang="en-US" sz="4800" b="1" dirty="0">
                <a:solidFill>
                  <a:schemeClr val="tx2">
                    <a:lumMod val="50000"/>
                  </a:schemeClr>
                </a:solidFill>
                <a:latin typeface="Comic Sans MS" pitchFamily="66" charset="0"/>
              </a:rPr>
              <a:t>The Boss!</a:t>
            </a:r>
          </a:p>
          <a:p>
            <a:pPr algn="ctr">
              <a:spcBef>
                <a:spcPct val="50000"/>
              </a:spcBef>
              <a:buClr>
                <a:schemeClr val="tx2"/>
              </a:buClr>
              <a:buFont typeface="Wingdings" pitchFamily="2" charset="2"/>
              <a:buNone/>
              <a:defRPr/>
            </a:pPr>
            <a:r>
              <a:rPr lang="en-US" sz="4000" dirty="0">
                <a:latin typeface="Comic Sans MS" pitchFamily="66" charset="0"/>
              </a:rPr>
              <a:t>There is no “one size fits all” model of management and supervision:  keep an open mind, look for tools you can adapt to your personality and </a:t>
            </a:r>
            <a:r>
              <a:rPr lang="en-US" sz="4000" u="sng" dirty="0">
                <a:solidFill>
                  <a:schemeClr val="accent1">
                    <a:lumMod val="50000"/>
                  </a:schemeClr>
                </a:solidFill>
                <a:latin typeface="Comic Sans MS" pitchFamily="66" charset="0"/>
              </a:rPr>
              <a:t>be willing to “stretch yourself” a little</a:t>
            </a:r>
            <a:r>
              <a:rPr lang="en-US" sz="4000" dirty="0">
                <a:solidFill>
                  <a:schemeClr val="accent1">
                    <a:lumMod val="50000"/>
                  </a:schemeClr>
                </a:solidFill>
                <a:latin typeface="Comic Sans MS" pitchFamily="66" charset="0"/>
              </a:rPr>
              <a:t>!</a:t>
            </a:r>
          </a:p>
          <a:p>
            <a:pPr algn="ctr">
              <a:spcBef>
                <a:spcPct val="50000"/>
              </a:spcBef>
              <a:buClr>
                <a:schemeClr val="tx2"/>
              </a:buClr>
              <a:buFont typeface="Wingdings" pitchFamily="2" charset="2"/>
              <a:buNone/>
              <a:defRPr/>
            </a:pPr>
            <a:endParaRPr lang="en-US" sz="4000" b="1" dirty="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8600" y="533401"/>
            <a:ext cx="8686800" cy="6678743"/>
          </a:xfrm>
          <a:prstGeom prst="rect">
            <a:avLst/>
          </a:prstGeom>
          <a:noFill/>
          <a:ln w="12700">
            <a:noFill/>
            <a:miter lim="800000"/>
            <a:headEnd/>
            <a:tailEnd/>
          </a:ln>
        </p:spPr>
        <p:txBody>
          <a:bodyPr wrap="square" lIns="91433" tIns="45716" rIns="91433" bIns="45716">
            <a:spAutoFit/>
          </a:bodyPr>
          <a:lstStyle/>
          <a:p>
            <a:pPr algn="ctr">
              <a:spcBef>
                <a:spcPct val="50000"/>
              </a:spcBef>
              <a:buClr>
                <a:schemeClr val="tx2"/>
              </a:buClr>
              <a:buFont typeface="Wingdings" pitchFamily="2" charset="2"/>
              <a:buNone/>
              <a:defRPr/>
            </a:pPr>
            <a:r>
              <a:rPr lang="en-US" sz="4800" b="1" dirty="0">
                <a:solidFill>
                  <a:schemeClr val="tx2">
                    <a:lumMod val="50000"/>
                  </a:schemeClr>
                </a:solidFill>
                <a:latin typeface="Comic Sans MS" pitchFamily="66" charset="0"/>
              </a:rPr>
              <a:t>The Boss!</a:t>
            </a:r>
          </a:p>
          <a:p>
            <a:pPr algn="ctr">
              <a:spcBef>
                <a:spcPct val="50000"/>
              </a:spcBef>
              <a:buClr>
                <a:schemeClr val="tx2"/>
              </a:buClr>
              <a:buFont typeface="Wingdings" pitchFamily="2" charset="2"/>
              <a:buNone/>
              <a:defRPr/>
            </a:pPr>
            <a:r>
              <a:rPr lang="en-US" sz="4000" dirty="0">
                <a:latin typeface="Comic Sans MS" pitchFamily="66" charset="0"/>
              </a:rPr>
              <a:t>There is no “one size fits all” model of management and supervision:  keep an open mind, look for tools you can adapt to your personality and be willing to “stretch yourself” a little</a:t>
            </a:r>
            <a:r>
              <a:rPr lang="en-US" sz="4000" dirty="0" smtClean="0">
                <a:latin typeface="Comic Sans MS" pitchFamily="66" charset="0"/>
              </a:rPr>
              <a:t>!</a:t>
            </a:r>
          </a:p>
          <a:p>
            <a:pPr algn="ctr">
              <a:spcBef>
                <a:spcPct val="50000"/>
              </a:spcBef>
              <a:buClr>
                <a:schemeClr val="tx2"/>
              </a:buClr>
              <a:buFont typeface="Wingdings" pitchFamily="2" charset="2"/>
              <a:buNone/>
              <a:defRPr/>
            </a:pPr>
            <a:endParaRPr lang="en-US" sz="4000" dirty="0">
              <a:solidFill>
                <a:schemeClr val="accent1">
                  <a:lumMod val="50000"/>
                </a:schemeClr>
              </a:solidFill>
              <a:latin typeface="Comic Sans MS" pitchFamily="66" charset="0"/>
            </a:endParaRPr>
          </a:p>
          <a:p>
            <a:pPr algn="ctr">
              <a:spcBef>
                <a:spcPct val="50000"/>
              </a:spcBef>
              <a:buClr>
                <a:schemeClr val="tx2"/>
              </a:buClr>
              <a:buFont typeface="Wingdings" pitchFamily="2" charset="2"/>
              <a:buNone/>
              <a:defRPr/>
            </a:pPr>
            <a:endParaRPr lang="en-US" sz="4000" b="1" dirty="0">
              <a:latin typeface="Arial" charset="0"/>
            </a:endParaRPr>
          </a:p>
        </p:txBody>
      </p:sp>
      <p:sp>
        <p:nvSpPr>
          <p:cNvPr id="3" name="Rounded Rectangle 2"/>
          <p:cNvSpPr/>
          <p:nvPr/>
        </p:nvSpPr>
        <p:spPr bwMode="auto">
          <a:xfrm>
            <a:off x="685800" y="5334000"/>
            <a:ext cx="7924800" cy="1447800"/>
          </a:xfrm>
          <a:prstGeom prst="round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buClr>
                <a:schemeClr val="tx2"/>
              </a:buClr>
              <a:defRPr/>
            </a:pPr>
            <a:r>
              <a:rPr lang="en-US" sz="3600" dirty="0">
                <a:solidFill>
                  <a:srgbClr val="FFFFFF"/>
                </a:solidFill>
                <a:latin typeface="Comic Sans MS" pitchFamily="66" charset="0"/>
              </a:rPr>
              <a:t>Remember – effective supervision is a “learned skill”!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685800" y="2209800"/>
            <a:ext cx="7315200" cy="3751263"/>
          </a:xfrm>
          <a:prstGeom prst="rect">
            <a:avLst/>
          </a:prstGeom>
          <a:noFill/>
          <a:ln w="12700">
            <a:noFill/>
            <a:miter lim="800000"/>
            <a:headEnd/>
            <a:tailEnd/>
          </a:ln>
        </p:spPr>
        <p:txBody>
          <a:bodyPr lIns="91433" tIns="45716" rIns="91433" bIns="45716">
            <a:spAutoFit/>
          </a:bodyPr>
          <a:lstStyle/>
          <a:p>
            <a:pPr>
              <a:spcBef>
                <a:spcPct val="50000"/>
              </a:spcBef>
              <a:defRPr/>
            </a:pPr>
            <a:r>
              <a:rPr lang="en-US" sz="4800" b="1" u="sng" dirty="0">
                <a:solidFill>
                  <a:schemeClr val="accent1">
                    <a:lumMod val="50000"/>
                  </a:schemeClr>
                </a:solidFill>
                <a:latin typeface="Comic Sans MS" pitchFamily="66" charset="0"/>
                <a:ea typeface="Osaka" charset="-128"/>
                <a:cs typeface="Arial" charset="0"/>
              </a:rPr>
              <a:t>Catalyst</a:t>
            </a:r>
            <a:r>
              <a:rPr lang="en-US" sz="4800" dirty="0">
                <a:latin typeface="Comic Sans MS" pitchFamily="66" charset="0"/>
                <a:ea typeface="Osaka" charset="-128"/>
                <a:cs typeface="Arial" charset="0"/>
              </a:rPr>
              <a:t> – an agent that speeds up the reaction between two substances to create the desired end product.</a:t>
            </a:r>
          </a:p>
        </p:txBody>
      </p:sp>
      <p:sp>
        <p:nvSpPr>
          <p:cNvPr id="58371" name="Text Box 3"/>
          <p:cNvSpPr txBox="1">
            <a:spLocks noChangeArrowheads="1"/>
          </p:cNvSpPr>
          <p:nvPr/>
        </p:nvSpPr>
        <p:spPr bwMode="auto">
          <a:xfrm>
            <a:off x="685800" y="1676400"/>
            <a:ext cx="8001000" cy="823913"/>
          </a:xfrm>
          <a:prstGeom prst="rect">
            <a:avLst/>
          </a:prstGeom>
          <a:noFill/>
          <a:ln w="12700">
            <a:noFill/>
            <a:miter lim="800000"/>
            <a:headEnd/>
            <a:tailEnd/>
          </a:ln>
        </p:spPr>
        <p:txBody>
          <a:bodyPr lIns="91433" tIns="45716" rIns="91433" bIns="45716">
            <a:spAutoFit/>
          </a:bodyPr>
          <a:lstStyle/>
          <a:p>
            <a:pPr>
              <a:spcBef>
                <a:spcPct val="50000"/>
              </a:spcBef>
            </a:pPr>
            <a:r>
              <a:rPr lang="en-US" sz="4800" b="1">
                <a:solidFill>
                  <a:srgbClr val="0033CC"/>
                </a:solidFill>
                <a:ea typeface="Osaka" charset="-128"/>
              </a:rPr>
              <a:t> </a:t>
            </a:r>
          </a:p>
        </p:txBody>
      </p:sp>
      <p:sp>
        <p:nvSpPr>
          <p:cNvPr id="48132" name="Text Box 4"/>
          <p:cNvSpPr txBox="1">
            <a:spLocks noChangeArrowheads="1"/>
          </p:cNvSpPr>
          <p:nvPr/>
        </p:nvSpPr>
        <p:spPr bwMode="auto">
          <a:xfrm>
            <a:off x="0" y="609600"/>
            <a:ext cx="9296400" cy="1600200"/>
          </a:xfrm>
          <a:prstGeom prst="rect">
            <a:avLst/>
          </a:prstGeom>
          <a:noFill/>
          <a:ln w="12700">
            <a:noFill/>
            <a:miter lim="800000"/>
            <a:headEnd/>
            <a:tailEnd/>
          </a:ln>
        </p:spPr>
        <p:txBody>
          <a:bodyPr lIns="91433" tIns="45716" rIns="91433" bIns="45716">
            <a:spAutoFit/>
          </a:bodyPr>
          <a:lstStyle/>
          <a:p>
            <a:pPr algn="ctr">
              <a:spcBef>
                <a:spcPct val="50000"/>
              </a:spcBef>
              <a:defRPr/>
            </a:pPr>
            <a:r>
              <a:rPr lang="en-US" sz="4800" b="1" dirty="0">
                <a:solidFill>
                  <a:schemeClr val="tx2">
                    <a:lumMod val="50000"/>
                  </a:schemeClr>
                </a:solidFill>
                <a:latin typeface="Comic Sans MS" pitchFamily="66" charset="0"/>
                <a:cs typeface="Arial" charset="0"/>
              </a:rPr>
              <a:t>Catalyst Theory of Supervision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533400"/>
            <a:ext cx="8534400" cy="1938338"/>
          </a:xfrm>
          <a:prstGeom prst="rect">
            <a:avLst/>
          </a:prstGeom>
          <a:noFill/>
          <a:ln w="12700">
            <a:noFill/>
            <a:miter lim="800000"/>
            <a:headEnd/>
            <a:tailEnd/>
          </a:ln>
        </p:spPr>
        <p:txBody>
          <a:bodyPr>
            <a:spAutoFit/>
          </a:bodyPr>
          <a:lstStyle/>
          <a:p>
            <a:pPr algn="ctr">
              <a:spcBef>
                <a:spcPct val="50000"/>
              </a:spcBef>
              <a:defRPr/>
            </a:pPr>
            <a:r>
              <a:rPr lang="en-US" sz="4000" b="1" u="sng" dirty="0">
                <a:solidFill>
                  <a:schemeClr val="accent1">
                    <a:lumMod val="50000"/>
                  </a:schemeClr>
                </a:solidFill>
                <a:latin typeface="Comic Sans MS" pitchFamily="66" charset="0"/>
                <a:ea typeface="Osaka" charset="-128"/>
              </a:rPr>
              <a:t>Catalyst</a:t>
            </a:r>
            <a:r>
              <a:rPr lang="en-US" sz="4000" dirty="0">
                <a:latin typeface="Comic Sans MS" pitchFamily="66" charset="0"/>
                <a:ea typeface="Osaka" charset="-128"/>
              </a:rPr>
              <a:t> – a useful metaphor for understanding the primary role of the supervisor.</a:t>
            </a:r>
          </a:p>
        </p:txBody>
      </p:sp>
      <p:sp>
        <p:nvSpPr>
          <p:cNvPr id="456707" name="Text Box 3"/>
          <p:cNvSpPr txBox="1">
            <a:spLocks noChangeArrowheads="1"/>
          </p:cNvSpPr>
          <p:nvPr/>
        </p:nvSpPr>
        <p:spPr bwMode="auto">
          <a:xfrm>
            <a:off x="381000" y="2819400"/>
            <a:ext cx="8534400" cy="2554288"/>
          </a:xfrm>
          <a:prstGeom prst="rect">
            <a:avLst/>
          </a:prstGeom>
          <a:noFill/>
          <a:ln w="12700">
            <a:noFill/>
            <a:miter lim="800000"/>
            <a:headEnd/>
            <a:tailEnd/>
          </a:ln>
        </p:spPr>
        <p:txBody>
          <a:bodyPr>
            <a:spAutoFit/>
          </a:bodyPr>
          <a:lstStyle/>
          <a:p>
            <a:pPr algn="ctr">
              <a:spcBef>
                <a:spcPct val="50000"/>
              </a:spcBef>
              <a:defRPr/>
            </a:pPr>
            <a:r>
              <a:rPr lang="en-US" sz="4000" u="sng" dirty="0">
                <a:solidFill>
                  <a:schemeClr val="accent1">
                    <a:lumMod val="50000"/>
                  </a:schemeClr>
                </a:solidFill>
                <a:latin typeface="Comic Sans MS" pitchFamily="66" charset="0"/>
                <a:ea typeface="Osaka" charset="-128"/>
              </a:rPr>
              <a:t>S</a:t>
            </a:r>
            <a:r>
              <a:rPr lang="en-US" sz="4000" b="1" u="sng" dirty="0" smtClean="0">
                <a:solidFill>
                  <a:schemeClr val="accent1">
                    <a:lumMod val="50000"/>
                  </a:schemeClr>
                </a:solidFill>
                <a:latin typeface="Comic Sans MS" pitchFamily="66" charset="0"/>
                <a:ea typeface="Osaka" charset="-128"/>
              </a:rPr>
              <a:t>upervisor</a:t>
            </a:r>
            <a:r>
              <a:rPr lang="en-US" sz="4000" dirty="0" smtClean="0">
                <a:latin typeface="Comic Sans MS" pitchFamily="66" charset="0"/>
                <a:ea typeface="Osaka" charset="-128"/>
              </a:rPr>
              <a:t> </a:t>
            </a:r>
            <a:r>
              <a:rPr lang="en-US" sz="4000" dirty="0">
                <a:latin typeface="Comic Sans MS" pitchFamily="66" charset="0"/>
                <a:ea typeface="Osaka" charset="-128"/>
              </a:rPr>
              <a:t>is an agent that “speeds up the reaction” between people, resources and ideas to create the desired end product.</a:t>
            </a:r>
          </a:p>
        </p:txBody>
      </p:sp>
      <p:sp>
        <p:nvSpPr>
          <p:cNvPr id="456708" name="Text Box 4"/>
          <p:cNvSpPr txBox="1">
            <a:spLocks noChangeArrowheads="1"/>
          </p:cNvSpPr>
          <p:nvPr/>
        </p:nvSpPr>
        <p:spPr bwMode="auto">
          <a:xfrm>
            <a:off x="1752600" y="5622925"/>
            <a:ext cx="5181600" cy="701675"/>
          </a:xfrm>
          <a:prstGeom prst="rect">
            <a:avLst/>
          </a:prstGeom>
          <a:noFill/>
          <a:ln w="9525">
            <a:noFill/>
            <a:miter lim="800000"/>
            <a:headEnd/>
            <a:tailEnd/>
          </a:ln>
        </p:spPr>
        <p:txBody>
          <a:bodyPr>
            <a:spAutoFit/>
          </a:bodyPr>
          <a:lstStyle/>
          <a:p>
            <a:pPr algn="ctr" eaLnBrk="1" hangingPunct="1">
              <a:spcBef>
                <a:spcPct val="50000"/>
              </a:spcBef>
              <a:defRPr/>
            </a:pPr>
            <a:r>
              <a:rPr lang="en-US" sz="4000" b="1" dirty="0">
                <a:solidFill>
                  <a:schemeClr val="tx2">
                    <a:lumMod val="50000"/>
                  </a:schemeClr>
                </a:solidFill>
                <a:latin typeface="Comic Sans MS" pitchFamily="66" charset="0"/>
              </a:rPr>
              <a:t>BUT HOW?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6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6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p:bldP spid="45670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457200"/>
            <a:ext cx="9144000" cy="769938"/>
          </a:xfrm>
          <a:prstGeom prst="rect">
            <a:avLst/>
          </a:prstGeom>
          <a:noFill/>
          <a:ln w="12700">
            <a:noFill/>
            <a:miter lim="800000"/>
            <a:headEnd/>
            <a:tailEnd/>
          </a:ln>
        </p:spPr>
        <p:txBody>
          <a:bodyPr>
            <a:spAutoFit/>
          </a:bodyPr>
          <a:lstStyle/>
          <a:p>
            <a:pPr algn="ctr">
              <a:spcBef>
                <a:spcPct val="50000"/>
              </a:spcBef>
              <a:defRPr/>
            </a:pPr>
            <a:r>
              <a:rPr lang="en-US" sz="4400" b="1" dirty="0">
                <a:solidFill>
                  <a:schemeClr val="tx2">
                    <a:lumMod val="50000"/>
                  </a:schemeClr>
                </a:solidFill>
                <a:latin typeface="Comic Sans MS" pitchFamily="66" charset="0"/>
              </a:rPr>
              <a:t>A Few New “Tools” to Consider:</a:t>
            </a:r>
          </a:p>
        </p:txBody>
      </p:sp>
      <p:sp>
        <p:nvSpPr>
          <p:cNvPr id="457731" name="Text Box 3"/>
          <p:cNvSpPr txBox="1">
            <a:spLocks noChangeArrowheads="1"/>
          </p:cNvSpPr>
          <p:nvPr/>
        </p:nvSpPr>
        <p:spPr bwMode="auto">
          <a:xfrm>
            <a:off x="457200" y="1524000"/>
            <a:ext cx="8229600" cy="5607050"/>
          </a:xfrm>
          <a:prstGeom prst="rect">
            <a:avLst/>
          </a:prstGeom>
          <a:noFill/>
          <a:ln w="12700">
            <a:noFill/>
            <a:miter lim="800000"/>
            <a:headEnd/>
            <a:tailEnd/>
          </a:ln>
        </p:spPr>
        <p:txBody>
          <a:bodyPr>
            <a:spAutoFit/>
          </a:bodyPr>
          <a:lstStyle/>
          <a:p>
            <a:pPr marL="571500" indent="-571500">
              <a:spcBef>
                <a:spcPct val="40000"/>
              </a:spcBef>
              <a:spcAft>
                <a:spcPct val="40000"/>
              </a:spcAft>
              <a:buFontTx/>
              <a:buAutoNum type="arabicPeriod"/>
            </a:pPr>
            <a:r>
              <a:rPr lang="en-US" sz="2800">
                <a:latin typeface="Comic Sans MS" pitchFamily="66" charset="0"/>
              </a:rPr>
              <a:t>Recognize that each person is unique and there are some things you can’t change</a:t>
            </a:r>
          </a:p>
          <a:p>
            <a:pPr marL="571500" indent="-571500">
              <a:spcBef>
                <a:spcPct val="40000"/>
              </a:spcBef>
              <a:spcAft>
                <a:spcPct val="40000"/>
              </a:spcAft>
              <a:buFontTx/>
              <a:buAutoNum type="arabicPeriod"/>
            </a:pPr>
            <a:r>
              <a:rPr lang="en-US" sz="2800">
                <a:latin typeface="Comic Sans MS" pitchFamily="66" charset="0"/>
              </a:rPr>
              <a:t>Manage around weaknesses</a:t>
            </a:r>
          </a:p>
          <a:p>
            <a:pPr marL="571500" indent="-571500">
              <a:spcBef>
                <a:spcPct val="40000"/>
              </a:spcBef>
              <a:spcAft>
                <a:spcPct val="40000"/>
              </a:spcAft>
              <a:buFontTx/>
              <a:buAutoNum type="arabicPeriod"/>
            </a:pPr>
            <a:r>
              <a:rPr lang="en-US" sz="2800">
                <a:latin typeface="Comic Sans MS" pitchFamily="66" charset="0"/>
              </a:rPr>
              <a:t>Effective hiring techniques</a:t>
            </a:r>
          </a:p>
          <a:p>
            <a:pPr marL="571500" indent="-571500">
              <a:spcBef>
                <a:spcPct val="40000"/>
              </a:spcBef>
              <a:spcAft>
                <a:spcPct val="40000"/>
              </a:spcAft>
              <a:buFontTx/>
              <a:buAutoNum type="arabicPeriod"/>
            </a:pPr>
            <a:r>
              <a:rPr lang="en-US" sz="2800">
                <a:latin typeface="Comic Sans MS" pitchFamily="66" charset="0"/>
              </a:rPr>
              <a:t>Build effective teams</a:t>
            </a:r>
          </a:p>
          <a:p>
            <a:pPr marL="571500" indent="-571500">
              <a:spcBef>
                <a:spcPct val="40000"/>
              </a:spcBef>
              <a:spcAft>
                <a:spcPct val="40000"/>
              </a:spcAft>
            </a:pPr>
            <a:endParaRPr lang="en-US" sz="2800">
              <a:latin typeface="Arial" charset="0"/>
            </a:endParaRPr>
          </a:p>
          <a:p>
            <a:pPr marL="571500" indent="-571500">
              <a:spcBef>
                <a:spcPct val="40000"/>
              </a:spcBef>
              <a:spcAft>
                <a:spcPct val="40000"/>
              </a:spcAft>
              <a:buFontTx/>
              <a:buAutoNum type="arabicPeriod"/>
            </a:pPr>
            <a:endParaRPr lang="en-US" sz="2800">
              <a:latin typeface="Arial" charset="0"/>
            </a:endParaRPr>
          </a:p>
          <a:p>
            <a:pPr marL="571500" indent="-571500">
              <a:spcBef>
                <a:spcPct val="40000"/>
              </a:spcBef>
              <a:spcAft>
                <a:spcPct val="40000"/>
              </a:spcAft>
              <a:buFontTx/>
              <a:buAutoNum type="arabicPeriod"/>
            </a:pPr>
            <a:endParaRPr lang="en-US" sz="28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7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457200"/>
            <a:ext cx="9144000" cy="769938"/>
          </a:xfrm>
          <a:prstGeom prst="rect">
            <a:avLst/>
          </a:prstGeom>
          <a:noFill/>
          <a:ln w="12700">
            <a:noFill/>
            <a:miter lim="800000"/>
            <a:headEnd/>
            <a:tailEnd/>
          </a:ln>
        </p:spPr>
        <p:txBody>
          <a:bodyPr>
            <a:spAutoFit/>
          </a:bodyPr>
          <a:lstStyle/>
          <a:p>
            <a:pPr algn="ctr">
              <a:spcBef>
                <a:spcPct val="50000"/>
              </a:spcBef>
              <a:defRPr/>
            </a:pPr>
            <a:r>
              <a:rPr lang="en-US" sz="4400" b="1" dirty="0">
                <a:solidFill>
                  <a:schemeClr val="tx2">
                    <a:lumMod val="50000"/>
                  </a:schemeClr>
                </a:solidFill>
                <a:latin typeface="Comic Sans MS" pitchFamily="66" charset="0"/>
              </a:rPr>
              <a:t>A Few New “Tools” to Consider:</a:t>
            </a:r>
          </a:p>
        </p:txBody>
      </p:sp>
      <p:sp>
        <p:nvSpPr>
          <p:cNvPr id="457731" name="Text Box 3"/>
          <p:cNvSpPr txBox="1">
            <a:spLocks noChangeArrowheads="1"/>
          </p:cNvSpPr>
          <p:nvPr/>
        </p:nvSpPr>
        <p:spPr bwMode="auto">
          <a:xfrm>
            <a:off x="0" y="533400"/>
            <a:ext cx="8915400" cy="8365367"/>
          </a:xfrm>
          <a:prstGeom prst="rect">
            <a:avLst/>
          </a:prstGeom>
          <a:noFill/>
          <a:ln w="12700">
            <a:noFill/>
            <a:miter lim="800000"/>
            <a:headEnd/>
            <a:tailEnd/>
          </a:ln>
        </p:spPr>
        <p:txBody>
          <a:bodyPr>
            <a:spAutoFit/>
          </a:bodyPr>
          <a:lstStyle/>
          <a:p>
            <a:pPr marL="571500" indent="-571500">
              <a:spcBef>
                <a:spcPct val="40000"/>
              </a:spcBef>
              <a:spcAft>
                <a:spcPct val="40000"/>
              </a:spcAft>
            </a:pPr>
            <a:endParaRPr lang="en-US" sz="2800" dirty="0">
              <a:latin typeface="Arial" charset="0"/>
            </a:endParaRPr>
          </a:p>
          <a:p>
            <a:pPr marL="571500" indent="-571500">
              <a:spcBef>
                <a:spcPct val="40000"/>
              </a:spcBef>
              <a:spcAft>
                <a:spcPct val="40000"/>
              </a:spcAft>
              <a:buFont typeface="Arial" charset="0"/>
              <a:buAutoNum type="arabicPeriod" startAt="5"/>
            </a:pPr>
            <a:r>
              <a:rPr lang="en-US" sz="2800" dirty="0">
                <a:latin typeface="Comic Sans MS" pitchFamily="66" charset="0"/>
              </a:rPr>
              <a:t>EME: Establish-motivate-evaluate (3 simple, but powerful components of supervision)</a:t>
            </a:r>
          </a:p>
          <a:p>
            <a:pPr marL="571500" indent="-571500">
              <a:spcBef>
                <a:spcPct val="40000"/>
              </a:spcBef>
              <a:spcAft>
                <a:spcPct val="40000"/>
              </a:spcAft>
              <a:buFont typeface="Arial" charset="0"/>
              <a:buAutoNum type="arabicPeriod" startAt="5"/>
            </a:pPr>
            <a:r>
              <a:rPr lang="en-US" sz="2800" dirty="0">
                <a:latin typeface="Comic Sans MS" pitchFamily="66" charset="0"/>
              </a:rPr>
              <a:t>Leverage the power of human motivation</a:t>
            </a:r>
          </a:p>
          <a:p>
            <a:pPr marL="571500" indent="-571500">
              <a:spcBef>
                <a:spcPct val="40000"/>
              </a:spcBef>
              <a:spcAft>
                <a:spcPct val="40000"/>
              </a:spcAft>
              <a:buFont typeface="Arial" charset="0"/>
              <a:buAutoNum type="arabicPeriod" startAt="5"/>
            </a:pPr>
            <a:r>
              <a:rPr lang="en-US" sz="2800" dirty="0">
                <a:latin typeface="Comic Sans MS" pitchFamily="66" charset="0"/>
              </a:rPr>
              <a:t>Set meaningful goals</a:t>
            </a:r>
          </a:p>
          <a:p>
            <a:pPr marL="571500" indent="-571500">
              <a:spcBef>
                <a:spcPct val="40000"/>
              </a:spcBef>
              <a:spcAft>
                <a:spcPct val="40000"/>
              </a:spcAft>
              <a:buFont typeface="Arial" charset="0"/>
              <a:buAutoNum type="arabicPeriod" startAt="5"/>
            </a:pPr>
            <a:r>
              <a:rPr lang="en-US" sz="2800" dirty="0">
                <a:latin typeface="Comic Sans MS" pitchFamily="66" charset="0"/>
              </a:rPr>
              <a:t>Practice responsible delegation techniques</a:t>
            </a:r>
          </a:p>
          <a:p>
            <a:pPr marL="571500" indent="-571500">
              <a:spcBef>
                <a:spcPct val="40000"/>
              </a:spcBef>
              <a:spcAft>
                <a:spcPct val="40000"/>
              </a:spcAft>
              <a:buFont typeface="Arial" charset="0"/>
              <a:buAutoNum type="arabicPeriod" startAt="5"/>
            </a:pPr>
            <a:r>
              <a:rPr lang="en-US" sz="2800" dirty="0">
                <a:latin typeface="Comic Sans MS" pitchFamily="66" charset="0"/>
              </a:rPr>
              <a:t>Develop strong negotiation skills</a:t>
            </a:r>
          </a:p>
          <a:p>
            <a:pPr marL="571500" indent="-571500">
              <a:spcBef>
                <a:spcPct val="40000"/>
              </a:spcBef>
              <a:spcAft>
                <a:spcPct val="40000"/>
              </a:spcAft>
              <a:buFont typeface="Arial" charset="0"/>
              <a:buAutoNum type="arabicPeriod" startAt="5"/>
            </a:pPr>
            <a:r>
              <a:rPr lang="en-US" sz="2800" dirty="0">
                <a:latin typeface="Comic Sans MS" pitchFamily="66" charset="0"/>
              </a:rPr>
              <a:t> Learn how to deal with difficult </a:t>
            </a:r>
            <a:r>
              <a:rPr lang="en-US" sz="2800" dirty="0" smtClean="0">
                <a:latin typeface="Comic Sans MS" pitchFamily="66" charset="0"/>
              </a:rPr>
              <a:t>employees </a:t>
            </a:r>
            <a:r>
              <a:rPr lang="en-US" sz="2800" b="1" dirty="0" smtClean="0">
                <a:solidFill>
                  <a:schemeClr val="tx2">
                    <a:lumMod val="50000"/>
                  </a:schemeClr>
                </a:solidFill>
                <a:latin typeface="Comic Sans MS" pitchFamily="66" charset="0"/>
              </a:rPr>
              <a:t>(Bonus material – we’ll discuss if time permits!)</a:t>
            </a:r>
            <a:endParaRPr lang="en-US" sz="2800" b="1" dirty="0">
              <a:solidFill>
                <a:schemeClr val="tx2">
                  <a:lumMod val="50000"/>
                </a:schemeClr>
              </a:solidFill>
              <a:latin typeface="Comic Sans MS" pitchFamily="66" charset="0"/>
            </a:endParaRPr>
          </a:p>
          <a:p>
            <a:pPr marL="571500" indent="-571500">
              <a:spcBef>
                <a:spcPct val="40000"/>
              </a:spcBef>
              <a:spcAft>
                <a:spcPct val="40000"/>
              </a:spcAft>
            </a:pPr>
            <a:endParaRPr lang="en-US" sz="2800" dirty="0">
              <a:latin typeface="Arial" charset="0"/>
            </a:endParaRPr>
          </a:p>
          <a:p>
            <a:pPr marL="571500" indent="-571500">
              <a:spcBef>
                <a:spcPct val="40000"/>
              </a:spcBef>
              <a:spcAft>
                <a:spcPct val="40000"/>
              </a:spcAft>
              <a:buFontTx/>
              <a:buAutoNum type="arabicPeriod"/>
            </a:pPr>
            <a:endParaRPr lang="en-US" sz="2800" dirty="0">
              <a:latin typeface="Arial" charset="0"/>
            </a:endParaRPr>
          </a:p>
          <a:p>
            <a:pPr marL="571500" indent="-571500">
              <a:spcBef>
                <a:spcPct val="40000"/>
              </a:spcBef>
              <a:spcAft>
                <a:spcPct val="40000"/>
              </a:spcAft>
              <a:buFontTx/>
              <a:buAutoNum type="arabicPeriod"/>
            </a:pPr>
            <a:endParaRPr lang="en-US" sz="28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7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7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7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0" y="152400"/>
            <a:ext cx="9144000" cy="5181600"/>
          </a:xfrm>
        </p:spPr>
        <p:txBody>
          <a:bodyPr/>
          <a:lstStyle/>
          <a:p>
            <a:pPr marL="609600" indent="-609600">
              <a:buClrTx/>
              <a:buFont typeface="Wingdings" pitchFamily="2" charset="2"/>
              <a:buAutoNum type="arabicPeriod"/>
              <a:defRPr/>
            </a:pPr>
            <a:r>
              <a:rPr lang="en-US" sz="4400" b="1" dirty="0" smtClean="0">
                <a:solidFill>
                  <a:schemeClr val="tx2">
                    <a:lumMod val="50000"/>
                  </a:schemeClr>
                </a:solidFill>
                <a:latin typeface="Comic Sans MS" pitchFamily="66" charset="0"/>
              </a:rPr>
              <a:t>Hierarchical/Classical School</a:t>
            </a:r>
          </a:p>
          <a:p>
            <a:pPr marL="1257300" lvl="1" indent="-533400">
              <a:buClrTx/>
              <a:buFont typeface="Wingdings" pitchFamily="2" charset="2"/>
              <a:buChar char="§"/>
              <a:defRPr/>
            </a:pPr>
            <a:r>
              <a:rPr lang="en-US" sz="2600" b="1" dirty="0" smtClean="0">
                <a:latin typeface="Comic Sans MS" pitchFamily="66" charset="0"/>
              </a:rPr>
              <a:t>Views organizations as </a:t>
            </a:r>
            <a:r>
              <a:rPr lang="en-US" sz="2600" b="1" u="sng" dirty="0" smtClean="0">
                <a:solidFill>
                  <a:schemeClr val="accent1">
                    <a:lumMod val="50000"/>
                  </a:schemeClr>
                </a:solidFill>
                <a:latin typeface="Comic Sans MS" pitchFamily="66" charset="0"/>
              </a:rPr>
              <a:t>Machines</a:t>
            </a:r>
            <a:r>
              <a:rPr lang="en-US" sz="2600" b="1" dirty="0" smtClean="0">
                <a:solidFill>
                  <a:schemeClr val="accent1">
                    <a:lumMod val="50000"/>
                  </a:schemeClr>
                </a:solidFill>
                <a:latin typeface="Comic Sans MS" pitchFamily="66" charset="0"/>
              </a:rPr>
              <a:t>!</a:t>
            </a:r>
          </a:p>
          <a:p>
            <a:pPr marL="1257300" lvl="1" indent="-533400">
              <a:buClrTx/>
              <a:buFont typeface="Wingdings" pitchFamily="2" charset="2"/>
              <a:buChar char="§"/>
              <a:defRPr/>
            </a:pPr>
            <a:r>
              <a:rPr lang="en-US" sz="2600" dirty="0" smtClean="0">
                <a:latin typeface="Comic Sans MS" pitchFamily="66" charset="0"/>
              </a:rPr>
              <a:t>Draws its inspiration from </a:t>
            </a:r>
            <a:r>
              <a:rPr lang="en-US" sz="2600" b="1" u="sng" dirty="0" smtClean="0">
                <a:solidFill>
                  <a:schemeClr val="accent1">
                    <a:lumMod val="50000"/>
                  </a:schemeClr>
                </a:solidFill>
                <a:latin typeface="Comic Sans MS" pitchFamily="66" charset="0"/>
              </a:rPr>
              <a:t>Engineering</a:t>
            </a:r>
          </a:p>
          <a:p>
            <a:pPr marL="1257300" lvl="1" indent="-533400">
              <a:buClrTx/>
              <a:buFont typeface="Wingdings" pitchFamily="2" charset="2"/>
              <a:buChar char="§"/>
              <a:defRPr/>
            </a:pPr>
            <a:r>
              <a:rPr lang="en-US" sz="2600" dirty="0" smtClean="0">
                <a:latin typeface="Comic Sans MS" pitchFamily="66" charset="0"/>
              </a:rPr>
              <a:t>Focuses on:</a:t>
            </a:r>
          </a:p>
          <a:p>
            <a:pPr marL="1663700" lvl="2" indent="-457200">
              <a:buClrTx/>
              <a:buFontTx/>
              <a:buChar char="•"/>
              <a:defRPr/>
            </a:pPr>
            <a:r>
              <a:rPr lang="en-US" sz="2600" dirty="0" smtClean="0">
                <a:latin typeface="Comic Sans MS" pitchFamily="66" charset="0"/>
              </a:rPr>
              <a:t>Lines of authority</a:t>
            </a:r>
          </a:p>
          <a:p>
            <a:pPr marL="1663700" lvl="2" indent="-457200">
              <a:buClrTx/>
              <a:buFontTx/>
              <a:buChar char="•"/>
              <a:defRPr/>
            </a:pPr>
            <a:r>
              <a:rPr lang="en-US" sz="2600" dirty="0" smtClean="0">
                <a:latin typeface="Comic Sans MS" pitchFamily="66" charset="0"/>
              </a:rPr>
              <a:t>Specialization/expertise</a:t>
            </a:r>
          </a:p>
          <a:p>
            <a:pPr marL="1663700" lvl="2" indent="-457200">
              <a:buClrTx/>
              <a:buFontTx/>
              <a:buChar char="•"/>
              <a:defRPr/>
            </a:pPr>
            <a:r>
              <a:rPr lang="en-US" sz="2600" dirty="0" smtClean="0">
                <a:latin typeface="Comic Sans MS" pitchFamily="66" charset="0"/>
              </a:rPr>
              <a:t>Division of Labor</a:t>
            </a:r>
          </a:p>
          <a:p>
            <a:pPr marL="1663700" lvl="2" indent="-457200">
              <a:buClrTx/>
              <a:buFontTx/>
              <a:buChar char="•"/>
              <a:defRPr/>
            </a:pPr>
            <a:r>
              <a:rPr lang="en-US" sz="2600" dirty="0" smtClean="0">
                <a:latin typeface="Comic Sans MS" pitchFamily="66" charset="0"/>
              </a:rPr>
              <a:t>Rules and regulations</a:t>
            </a:r>
          </a:p>
          <a:p>
            <a:pPr marL="1663700" lvl="2" indent="-457200">
              <a:buClrTx/>
              <a:buFontTx/>
              <a:buChar char="•"/>
              <a:defRPr/>
            </a:pPr>
            <a:r>
              <a:rPr lang="en-US" sz="2600" dirty="0" smtClean="0">
                <a:latin typeface="Comic Sans MS" pitchFamily="66" charset="0"/>
              </a:rPr>
              <a:t>Separation of line and staff</a:t>
            </a:r>
          </a:p>
          <a:p>
            <a:pPr marL="1257300" lvl="1" indent="-533400">
              <a:buClrTx/>
              <a:buFont typeface="Wingdings" pitchFamily="2" charset="2"/>
              <a:buChar char="§"/>
              <a:defRPr/>
            </a:pPr>
            <a:r>
              <a:rPr lang="en-US" sz="2600" b="1" dirty="0" smtClean="0">
                <a:solidFill>
                  <a:schemeClr val="accent1">
                    <a:lumMod val="50000"/>
                  </a:schemeClr>
                </a:solidFill>
                <a:latin typeface="Comic Sans MS" pitchFamily="66" charset="0"/>
              </a:rPr>
              <a:t>Frederick Taylor’s </a:t>
            </a:r>
            <a:r>
              <a:rPr lang="en-US" sz="2600" dirty="0" smtClean="0">
                <a:latin typeface="Comic Sans MS" pitchFamily="66" charset="0"/>
              </a:rPr>
              <a:t>focus on job design efforts (specialization) of scientific management and </a:t>
            </a:r>
            <a:r>
              <a:rPr lang="en-US" sz="2600" b="1" dirty="0" smtClean="0">
                <a:solidFill>
                  <a:schemeClr val="accent1">
                    <a:lumMod val="50000"/>
                  </a:schemeClr>
                </a:solidFill>
                <a:latin typeface="Comic Sans MS" pitchFamily="66" charset="0"/>
              </a:rPr>
              <a:t>Max Weber’s</a:t>
            </a:r>
            <a:r>
              <a:rPr lang="en-US" sz="2600" dirty="0" smtClean="0">
                <a:latin typeface="Comic Sans MS" pitchFamily="66" charset="0"/>
              </a:rPr>
              <a:t> celebration of bureaucracy</a:t>
            </a:r>
          </a:p>
          <a:p>
            <a:pPr marL="1257300" lvl="1" indent="-533400">
              <a:buClrTx/>
              <a:buFont typeface="Wingdings" pitchFamily="2" charset="2"/>
              <a:buChar char="§"/>
              <a:defRPr/>
            </a:pPr>
            <a:r>
              <a:rPr lang="en-US" sz="2600" dirty="0" smtClean="0">
                <a:latin typeface="Comic Sans MS" pitchFamily="66" charset="0"/>
                <a:cs typeface="Arial" charset="0"/>
              </a:rPr>
              <a:t>Social structure is a </a:t>
            </a:r>
            <a:r>
              <a:rPr lang="en-US" sz="2600" b="1" dirty="0" smtClean="0">
                <a:solidFill>
                  <a:schemeClr val="accent1">
                    <a:lumMod val="50000"/>
                  </a:schemeClr>
                </a:solidFill>
                <a:latin typeface="Comic Sans MS" pitchFamily="66" charset="0"/>
                <a:cs typeface="Arial" charset="0"/>
              </a:rPr>
              <a:t>pyramid</a:t>
            </a:r>
            <a:r>
              <a:rPr lang="en-US" sz="2600" dirty="0" smtClean="0">
                <a:latin typeface="Comic Sans MS" pitchFamily="66" charset="0"/>
                <a:cs typeface="Arial" charset="0"/>
              </a:rPr>
              <a:t> (“serfs” at bottom and “supreme commander” at top)</a:t>
            </a:r>
            <a:endParaRPr lang="en-US" sz="2600" u="sng" dirty="0" smtClean="0">
              <a:latin typeface="Comic Sans MS" pitchFamily="66" charset="0"/>
              <a:cs typeface="Arial" charset="0"/>
            </a:endParaRPr>
          </a:p>
          <a:p>
            <a:pPr marL="1257300" lvl="1" indent="-533400">
              <a:buClrTx/>
              <a:buFont typeface="Wingdings" pitchFamily="2" charset="2"/>
              <a:buChar char="§"/>
              <a:defRPr/>
            </a:pPr>
            <a:endParaRPr lang="en-US" sz="2600" dirty="0" smtClean="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304800"/>
            <a:ext cx="9144000" cy="2554288"/>
          </a:xfrm>
          <a:prstGeom prst="rect">
            <a:avLst/>
          </a:prstGeom>
          <a:noFill/>
          <a:ln w="12700">
            <a:noFill/>
            <a:miter lim="800000"/>
            <a:headEnd/>
            <a:tailEnd/>
          </a:ln>
        </p:spPr>
        <p:txBody>
          <a:bodyPr>
            <a:spAutoFit/>
          </a:bodyPr>
          <a:lstStyle/>
          <a:p>
            <a:pPr>
              <a:spcBef>
                <a:spcPct val="50000"/>
              </a:spcBef>
              <a:defRPr/>
            </a:pPr>
            <a:r>
              <a:rPr lang="en-US" sz="3200" dirty="0">
                <a:latin typeface="Comic Sans MS" pitchFamily="66" charset="0"/>
                <a:cs typeface="Arial" charset="0"/>
              </a:rPr>
              <a:t>Remember, each person has a unique mixture of knowledge, skill, experience and </a:t>
            </a:r>
            <a:r>
              <a:rPr lang="en-US" sz="3200" b="1" u="sng" dirty="0">
                <a:solidFill>
                  <a:schemeClr val="tx2">
                    <a:lumMod val="50000"/>
                  </a:schemeClr>
                </a:solidFill>
                <a:latin typeface="Comic Sans MS" pitchFamily="66" charset="0"/>
                <a:cs typeface="Arial" charset="0"/>
              </a:rPr>
              <a:t>talent</a:t>
            </a:r>
            <a:r>
              <a:rPr lang="en-US" sz="3200" dirty="0">
                <a:solidFill>
                  <a:schemeClr val="tx2">
                    <a:lumMod val="50000"/>
                  </a:schemeClr>
                </a:solidFill>
                <a:latin typeface="Comic Sans MS" pitchFamily="66" charset="0"/>
                <a:cs typeface="Arial" charset="0"/>
              </a:rPr>
              <a:t>.</a:t>
            </a:r>
            <a:r>
              <a:rPr lang="en-US" sz="3200" dirty="0">
                <a:solidFill>
                  <a:schemeClr val="accent1">
                    <a:lumMod val="50000"/>
                  </a:schemeClr>
                </a:solidFill>
                <a:latin typeface="Comic Sans MS" pitchFamily="66" charset="0"/>
                <a:cs typeface="Arial" charset="0"/>
              </a:rPr>
              <a:t>  </a:t>
            </a:r>
            <a:r>
              <a:rPr lang="en-US" sz="3200" dirty="0">
                <a:latin typeface="Comic Sans MS" pitchFamily="66" charset="0"/>
                <a:cs typeface="Arial" charset="0"/>
              </a:rPr>
              <a:t>Managers need to define the finish line (goals) and then let employees determine how to get </a:t>
            </a:r>
            <a:r>
              <a:rPr lang="en-US" sz="3200" dirty="0" smtClean="0">
                <a:latin typeface="Comic Sans MS" pitchFamily="66" charset="0"/>
                <a:cs typeface="Arial" charset="0"/>
              </a:rPr>
              <a:t>there on their own!</a:t>
            </a:r>
            <a:endParaRPr lang="en-US" sz="3200" dirty="0">
              <a:latin typeface="Comic Sans MS" pitchFamily="66" charset="0"/>
              <a:cs typeface="Arial" charset="0"/>
            </a:endParaRPr>
          </a:p>
        </p:txBody>
      </p:sp>
      <p:pic>
        <p:nvPicPr>
          <p:cNvPr id="62467" name="Picture 3" descr="bd05546_"/>
          <p:cNvPicPr>
            <a:picLocks noChangeAspect="1" noChangeArrowheads="1"/>
          </p:cNvPicPr>
          <p:nvPr/>
        </p:nvPicPr>
        <p:blipFill>
          <a:blip r:embed="rId3" cstate="print"/>
          <a:srcRect/>
          <a:stretch>
            <a:fillRect/>
          </a:stretch>
        </p:blipFill>
        <p:spPr bwMode="auto">
          <a:xfrm>
            <a:off x="381000" y="2590800"/>
            <a:ext cx="3625850" cy="3657600"/>
          </a:xfrm>
          <a:prstGeom prst="rect">
            <a:avLst/>
          </a:prstGeom>
          <a:noFill/>
          <a:ln w="9525">
            <a:noFill/>
            <a:miter lim="800000"/>
            <a:headEnd/>
            <a:tailEnd/>
          </a:ln>
        </p:spPr>
      </p:pic>
      <p:sp>
        <p:nvSpPr>
          <p:cNvPr id="52228" name="Text Box 4"/>
          <p:cNvSpPr txBox="1">
            <a:spLocks noChangeArrowheads="1"/>
          </p:cNvSpPr>
          <p:nvPr/>
        </p:nvSpPr>
        <p:spPr bwMode="auto">
          <a:xfrm>
            <a:off x="4953000" y="3200400"/>
            <a:ext cx="3733800" cy="2678113"/>
          </a:xfrm>
          <a:prstGeom prst="rect">
            <a:avLst/>
          </a:prstGeom>
          <a:noFill/>
          <a:ln w="12700">
            <a:noFill/>
            <a:miter lim="800000"/>
            <a:headEnd/>
            <a:tailEnd/>
          </a:ln>
        </p:spPr>
        <p:txBody>
          <a:bodyPr>
            <a:spAutoFit/>
          </a:bodyPr>
          <a:lstStyle/>
          <a:p>
            <a:pPr>
              <a:spcBef>
                <a:spcPct val="50000"/>
              </a:spcBef>
              <a:defRPr/>
            </a:pPr>
            <a:r>
              <a:rPr lang="en-US" sz="2400" b="1" u="sng" dirty="0">
                <a:solidFill>
                  <a:schemeClr val="tx2">
                    <a:lumMod val="50000"/>
                  </a:schemeClr>
                </a:solidFill>
                <a:latin typeface="Comic Sans MS" pitchFamily="66" charset="0"/>
                <a:cs typeface="Arial" charset="0"/>
              </a:rPr>
              <a:t>Reminder</a:t>
            </a:r>
            <a:r>
              <a:rPr lang="en-US" sz="2400" dirty="0">
                <a:solidFill>
                  <a:schemeClr val="tx2">
                    <a:lumMod val="50000"/>
                  </a:schemeClr>
                </a:solidFill>
                <a:latin typeface="Comic Sans MS" pitchFamily="66" charset="0"/>
                <a:cs typeface="Arial" charset="0"/>
              </a:rPr>
              <a:t>:</a:t>
            </a:r>
            <a:r>
              <a:rPr lang="en-US" sz="2400" dirty="0">
                <a:solidFill>
                  <a:schemeClr val="tx2">
                    <a:lumMod val="75000"/>
                  </a:schemeClr>
                </a:solidFill>
                <a:latin typeface="Comic Sans MS" pitchFamily="66" charset="0"/>
                <a:cs typeface="Arial" charset="0"/>
              </a:rPr>
              <a:t>  </a:t>
            </a:r>
            <a:r>
              <a:rPr lang="en-US" sz="2400" dirty="0">
                <a:latin typeface="Comic Sans MS" pitchFamily="66" charset="0"/>
                <a:cs typeface="Arial" charset="0"/>
              </a:rPr>
              <a:t>Some lab or experimental work requires closely following certain rules to insure safety, human subject protection, or research integrity.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381000"/>
            <a:ext cx="9144000" cy="769938"/>
          </a:xfrm>
          <a:prstGeom prst="rect">
            <a:avLst/>
          </a:prstGeom>
          <a:noFill/>
          <a:ln w="12700">
            <a:noFill/>
            <a:miter lim="800000"/>
            <a:headEnd/>
            <a:tailEnd/>
          </a:ln>
        </p:spPr>
        <p:txBody>
          <a:bodyPr>
            <a:spAutoFit/>
          </a:bodyPr>
          <a:lstStyle/>
          <a:p>
            <a:pPr>
              <a:spcBef>
                <a:spcPct val="50000"/>
              </a:spcBef>
              <a:defRPr/>
            </a:pPr>
            <a:r>
              <a:rPr lang="en-US" sz="4400" dirty="0">
                <a:solidFill>
                  <a:srgbClr val="0000F0"/>
                </a:solidFill>
                <a:latin typeface="Comic Sans MS" pitchFamily="66" charset="0"/>
                <a:cs typeface="Arial" charset="0"/>
              </a:rPr>
              <a:t>   </a:t>
            </a:r>
            <a:r>
              <a:rPr lang="en-US" sz="4400" b="1" dirty="0">
                <a:solidFill>
                  <a:schemeClr val="tx2">
                    <a:lumMod val="50000"/>
                  </a:schemeClr>
                </a:solidFill>
                <a:latin typeface="Comic Sans MS" pitchFamily="66" charset="0"/>
                <a:cs typeface="Arial" charset="0"/>
              </a:rPr>
              <a:t>What Do We Mean By Talent?</a:t>
            </a:r>
          </a:p>
        </p:txBody>
      </p:sp>
      <p:sp>
        <p:nvSpPr>
          <p:cNvPr id="63491" name="Text Box 3"/>
          <p:cNvSpPr txBox="1">
            <a:spLocks noChangeArrowheads="1"/>
          </p:cNvSpPr>
          <p:nvPr/>
        </p:nvSpPr>
        <p:spPr bwMode="auto">
          <a:xfrm>
            <a:off x="2667000" y="1600200"/>
            <a:ext cx="4648200" cy="4154488"/>
          </a:xfrm>
          <a:prstGeom prst="rect">
            <a:avLst/>
          </a:prstGeom>
          <a:noFill/>
          <a:ln w="12700">
            <a:noFill/>
            <a:miter lim="800000"/>
            <a:headEnd/>
            <a:tailEnd/>
          </a:ln>
        </p:spPr>
        <p:txBody>
          <a:bodyPr>
            <a:spAutoFit/>
          </a:bodyPr>
          <a:lstStyle/>
          <a:p>
            <a:pPr algn="ctr">
              <a:spcBef>
                <a:spcPct val="50000"/>
              </a:spcBef>
            </a:pPr>
            <a:r>
              <a:rPr lang="en-US" sz="4400">
                <a:latin typeface="Comic Sans MS" pitchFamily="66" charset="0"/>
                <a:cs typeface="Arial" charset="0"/>
              </a:rPr>
              <a:t>Conventional wisdom – it is a rare ability pertaining to sports or the arts!</a:t>
            </a:r>
            <a:endParaRPr lang="en-US" sz="4400" u="sng">
              <a:latin typeface="Comic Sans MS" pitchFamily="66" charset="0"/>
              <a:cs typeface="Arial" charset="0"/>
            </a:endParaRPr>
          </a:p>
        </p:txBody>
      </p:sp>
      <p:pic>
        <p:nvPicPr>
          <p:cNvPr id="63492" name="Picture 4" descr="jordan freethrow"/>
          <p:cNvPicPr>
            <a:picLocks noChangeAspect="1" noChangeArrowheads="1"/>
          </p:cNvPicPr>
          <p:nvPr/>
        </p:nvPicPr>
        <p:blipFill>
          <a:blip r:embed="rId3" cstate="print"/>
          <a:srcRect/>
          <a:stretch>
            <a:fillRect/>
          </a:stretch>
        </p:blipFill>
        <p:spPr bwMode="auto">
          <a:xfrm>
            <a:off x="7499350" y="1295400"/>
            <a:ext cx="1230313" cy="5029200"/>
          </a:xfrm>
          <a:prstGeom prst="rect">
            <a:avLst/>
          </a:prstGeom>
          <a:noFill/>
          <a:ln w="9525">
            <a:noFill/>
            <a:miter lim="800000"/>
            <a:headEnd/>
            <a:tailEnd/>
          </a:ln>
        </p:spPr>
      </p:pic>
      <p:pic>
        <p:nvPicPr>
          <p:cNvPr id="63493" name="Picture 5" descr="MJ Dunk"/>
          <p:cNvPicPr>
            <a:picLocks noChangeAspect="1" noChangeArrowheads="1"/>
          </p:cNvPicPr>
          <p:nvPr/>
        </p:nvPicPr>
        <p:blipFill>
          <a:blip r:embed="rId4" cstate="print"/>
          <a:srcRect/>
          <a:stretch>
            <a:fillRect/>
          </a:stretch>
        </p:blipFill>
        <p:spPr bwMode="auto">
          <a:xfrm>
            <a:off x="204788" y="1447800"/>
            <a:ext cx="2125662"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457200"/>
            <a:ext cx="9144000" cy="769938"/>
          </a:xfrm>
          <a:prstGeom prst="rect">
            <a:avLst/>
          </a:prstGeom>
          <a:noFill/>
          <a:ln w="12700">
            <a:noFill/>
            <a:miter lim="800000"/>
            <a:headEnd/>
            <a:tailEnd/>
          </a:ln>
        </p:spPr>
        <p:txBody>
          <a:bodyPr>
            <a:spAutoFit/>
          </a:bodyPr>
          <a:lstStyle/>
          <a:p>
            <a:pPr>
              <a:spcBef>
                <a:spcPct val="50000"/>
              </a:spcBef>
              <a:defRPr/>
            </a:pPr>
            <a:r>
              <a:rPr lang="en-US" sz="4400" dirty="0">
                <a:solidFill>
                  <a:srgbClr val="0000F0"/>
                </a:solidFill>
                <a:latin typeface="Comic Sans MS" pitchFamily="66" charset="0"/>
                <a:cs typeface="Arial" charset="0"/>
              </a:rPr>
              <a:t>   </a:t>
            </a:r>
            <a:r>
              <a:rPr lang="en-US" sz="4400" b="1" dirty="0">
                <a:solidFill>
                  <a:schemeClr val="tx2">
                    <a:lumMod val="50000"/>
                  </a:schemeClr>
                </a:solidFill>
                <a:latin typeface="Comic Sans MS" pitchFamily="66" charset="0"/>
                <a:cs typeface="Arial" charset="0"/>
              </a:rPr>
              <a:t>What Do We Mean By Talent?</a:t>
            </a:r>
          </a:p>
        </p:txBody>
      </p:sp>
      <p:sp>
        <p:nvSpPr>
          <p:cNvPr id="64515" name="Text Box 3"/>
          <p:cNvSpPr txBox="1">
            <a:spLocks noChangeArrowheads="1"/>
          </p:cNvSpPr>
          <p:nvPr/>
        </p:nvSpPr>
        <p:spPr bwMode="auto">
          <a:xfrm>
            <a:off x="2667000" y="1371600"/>
            <a:ext cx="4648200" cy="1754188"/>
          </a:xfrm>
          <a:prstGeom prst="rect">
            <a:avLst/>
          </a:prstGeom>
          <a:noFill/>
          <a:ln w="12700">
            <a:noFill/>
            <a:miter lim="800000"/>
            <a:headEnd/>
            <a:tailEnd/>
          </a:ln>
        </p:spPr>
        <p:txBody>
          <a:bodyPr>
            <a:spAutoFit/>
          </a:bodyPr>
          <a:lstStyle/>
          <a:p>
            <a:pPr algn="ctr">
              <a:spcBef>
                <a:spcPct val="50000"/>
              </a:spcBef>
            </a:pPr>
            <a:r>
              <a:rPr lang="en-US" sz="3600">
                <a:latin typeface="Comic Sans MS" pitchFamily="66" charset="0"/>
                <a:cs typeface="Arial" charset="0"/>
              </a:rPr>
              <a:t>Myth – with enough hard work, we can accomplish anything!</a:t>
            </a:r>
          </a:p>
        </p:txBody>
      </p:sp>
      <p:grpSp>
        <p:nvGrpSpPr>
          <p:cNvPr id="2" name="Group 4"/>
          <p:cNvGrpSpPr>
            <a:grpSpLocks/>
          </p:cNvGrpSpPr>
          <p:nvPr/>
        </p:nvGrpSpPr>
        <p:grpSpPr bwMode="auto">
          <a:xfrm>
            <a:off x="228600" y="1371600"/>
            <a:ext cx="8743950" cy="5029200"/>
            <a:chOff x="144" y="864"/>
            <a:chExt cx="5508" cy="3168"/>
          </a:xfrm>
        </p:grpSpPr>
        <p:pic>
          <p:nvPicPr>
            <p:cNvPr id="64523" name="Picture 5" descr="timdunk3"/>
            <p:cNvPicPr>
              <a:picLocks noChangeAspect="1" noChangeArrowheads="1"/>
            </p:cNvPicPr>
            <p:nvPr/>
          </p:nvPicPr>
          <p:blipFill>
            <a:blip r:embed="rId3" cstate="print"/>
            <a:srcRect/>
            <a:stretch>
              <a:fillRect/>
            </a:stretch>
          </p:blipFill>
          <p:spPr bwMode="auto">
            <a:xfrm>
              <a:off x="144" y="864"/>
              <a:ext cx="1359" cy="3168"/>
            </a:xfrm>
            <a:prstGeom prst="rect">
              <a:avLst/>
            </a:prstGeom>
            <a:noFill/>
            <a:ln w="9525">
              <a:noFill/>
              <a:miter lim="800000"/>
              <a:headEnd/>
              <a:tailEnd/>
            </a:ln>
          </p:spPr>
        </p:pic>
        <p:pic>
          <p:nvPicPr>
            <p:cNvPr id="64524" name="Picture 6" descr="timjumpshot"/>
            <p:cNvPicPr>
              <a:picLocks noChangeAspect="1" noChangeArrowheads="1"/>
            </p:cNvPicPr>
            <p:nvPr/>
          </p:nvPicPr>
          <p:blipFill>
            <a:blip r:embed="rId4" cstate="print"/>
            <a:srcRect/>
            <a:stretch>
              <a:fillRect/>
            </a:stretch>
          </p:blipFill>
          <p:spPr bwMode="auto">
            <a:xfrm>
              <a:off x="4892" y="864"/>
              <a:ext cx="760" cy="3108"/>
            </a:xfrm>
            <a:prstGeom prst="rect">
              <a:avLst/>
            </a:prstGeom>
            <a:noFill/>
            <a:ln w="9525">
              <a:noFill/>
              <a:miter lim="800000"/>
              <a:headEnd/>
              <a:tailEnd/>
            </a:ln>
          </p:spPr>
        </p:pic>
      </p:grpSp>
      <p:grpSp>
        <p:nvGrpSpPr>
          <p:cNvPr id="3" name="Group 7"/>
          <p:cNvGrpSpPr>
            <a:grpSpLocks/>
          </p:cNvGrpSpPr>
          <p:nvPr/>
        </p:nvGrpSpPr>
        <p:grpSpPr bwMode="auto">
          <a:xfrm>
            <a:off x="381000" y="1524000"/>
            <a:ext cx="8763000" cy="2057400"/>
            <a:chOff x="240" y="960"/>
            <a:chExt cx="5520" cy="1296"/>
          </a:xfrm>
        </p:grpSpPr>
        <p:sp>
          <p:nvSpPr>
            <p:cNvPr id="64521" name="Text Box 8"/>
            <p:cNvSpPr txBox="1">
              <a:spLocks noChangeArrowheads="1"/>
            </p:cNvSpPr>
            <p:nvPr/>
          </p:nvSpPr>
          <p:spPr bwMode="auto">
            <a:xfrm>
              <a:off x="240" y="960"/>
              <a:ext cx="720" cy="980"/>
            </a:xfrm>
            <a:prstGeom prst="rect">
              <a:avLst/>
            </a:prstGeom>
            <a:noFill/>
            <a:ln w="12700">
              <a:noFill/>
              <a:miter lim="800000"/>
              <a:headEnd/>
              <a:tailEnd/>
            </a:ln>
          </p:spPr>
          <p:txBody>
            <a:bodyPr>
              <a:spAutoFit/>
            </a:bodyPr>
            <a:lstStyle/>
            <a:p>
              <a:pPr>
                <a:spcBef>
                  <a:spcPct val="50000"/>
                </a:spcBef>
              </a:pPr>
              <a:r>
                <a:rPr lang="en-US" sz="9600">
                  <a:solidFill>
                    <a:srgbClr val="FF0000"/>
                  </a:solidFill>
                  <a:latin typeface="Bookman" pitchFamily="18" charset="0"/>
                </a:rPr>
                <a:t>X</a:t>
              </a:r>
            </a:p>
          </p:txBody>
        </p:sp>
        <p:sp>
          <p:nvSpPr>
            <p:cNvPr id="64522" name="Text Box 9"/>
            <p:cNvSpPr txBox="1">
              <a:spLocks noChangeArrowheads="1"/>
            </p:cNvSpPr>
            <p:nvPr/>
          </p:nvSpPr>
          <p:spPr bwMode="auto">
            <a:xfrm>
              <a:off x="5040" y="1276"/>
              <a:ext cx="720" cy="980"/>
            </a:xfrm>
            <a:prstGeom prst="rect">
              <a:avLst/>
            </a:prstGeom>
            <a:noFill/>
            <a:ln w="12700">
              <a:noFill/>
              <a:miter lim="800000"/>
              <a:headEnd/>
              <a:tailEnd/>
            </a:ln>
          </p:spPr>
          <p:txBody>
            <a:bodyPr>
              <a:spAutoFit/>
            </a:bodyPr>
            <a:lstStyle/>
            <a:p>
              <a:pPr>
                <a:spcBef>
                  <a:spcPct val="50000"/>
                </a:spcBef>
              </a:pPr>
              <a:r>
                <a:rPr lang="en-US" sz="9600">
                  <a:solidFill>
                    <a:srgbClr val="FF0000"/>
                  </a:solidFill>
                  <a:latin typeface="Bookman" pitchFamily="18" charset="0"/>
                </a:rPr>
                <a:t>X</a:t>
              </a:r>
            </a:p>
          </p:txBody>
        </p:sp>
      </p:grpSp>
      <p:grpSp>
        <p:nvGrpSpPr>
          <p:cNvPr id="4" name="Group 14"/>
          <p:cNvGrpSpPr>
            <a:grpSpLocks/>
          </p:cNvGrpSpPr>
          <p:nvPr/>
        </p:nvGrpSpPr>
        <p:grpSpPr bwMode="auto">
          <a:xfrm>
            <a:off x="2667000" y="1524000"/>
            <a:ext cx="4648200" cy="5168920"/>
            <a:chOff x="2667000" y="1524002"/>
            <a:chExt cx="4648200" cy="5169024"/>
          </a:xfrm>
        </p:grpSpPr>
        <p:sp>
          <p:nvSpPr>
            <p:cNvPr id="54279" name="Text Box 3"/>
            <p:cNvSpPr txBox="1">
              <a:spLocks noChangeArrowheads="1"/>
            </p:cNvSpPr>
            <p:nvPr/>
          </p:nvSpPr>
          <p:spPr bwMode="auto">
            <a:xfrm>
              <a:off x="2667000" y="3276637"/>
              <a:ext cx="4648200" cy="3416389"/>
            </a:xfrm>
            <a:prstGeom prst="rect">
              <a:avLst/>
            </a:prstGeom>
            <a:noFill/>
            <a:ln w="12700">
              <a:noFill/>
              <a:miter lim="800000"/>
              <a:headEnd/>
              <a:tailEnd/>
            </a:ln>
          </p:spPr>
          <p:txBody>
            <a:bodyPr>
              <a:spAutoFit/>
            </a:bodyPr>
            <a:lstStyle/>
            <a:p>
              <a:pPr algn="ctr">
                <a:spcBef>
                  <a:spcPct val="50000"/>
                </a:spcBef>
                <a:defRPr/>
              </a:pPr>
              <a:r>
                <a:rPr lang="en-US" sz="3600" b="1" dirty="0">
                  <a:solidFill>
                    <a:schemeClr val="accent1">
                      <a:lumMod val="50000"/>
                    </a:schemeClr>
                  </a:solidFill>
                  <a:latin typeface="Comic Sans MS" pitchFamily="66" charset="0"/>
                  <a:cs typeface="Arial" charset="0"/>
                </a:rPr>
                <a:t>Truth - hard work allows us to develop our talent, but </a:t>
              </a:r>
              <a:r>
                <a:rPr lang="en-US" sz="3600" b="1" dirty="0" smtClean="0">
                  <a:solidFill>
                    <a:schemeClr val="accent1">
                      <a:lumMod val="50000"/>
                    </a:schemeClr>
                  </a:solidFill>
                  <a:latin typeface="Comic Sans MS" pitchFamily="66" charset="0"/>
                  <a:cs typeface="Arial" charset="0"/>
                </a:rPr>
                <a:t>no amount of hard work can </a:t>
              </a:r>
              <a:r>
                <a:rPr lang="en-US" sz="3600" b="1" dirty="0">
                  <a:solidFill>
                    <a:schemeClr val="accent1">
                      <a:lumMod val="50000"/>
                    </a:schemeClr>
                  </a:solidFill>
                  <a:latin typeface="Comic Sans MS" pitchFamily="66" charset="0"/>
                  <a:cs typeface="Arial" charset="0"/>
                </a:rPr>
                <a:t>create talent!</a:t>
              </a:r>
            </a:p>
          </p:txBody>
        </p:sp>
        <p:sp>
          <p:nvSpPr>
            <p:cNvPr id="64520" name="TextBox 13"/>
            <p:cNvSpPr txBox="1">
              <a:spLocks noChangeArrowheads="1"/>
            </p:cNvSpPr>
            <p:nvPr/>
          </p:nvSpPr>
          <p:spPr bwMode="auto">
            <a:xfrm>
              <a:off x="2895600" y="1524002"/>
              <a:ext cx="4343400" cy="1569660"/>
            </a:xfrm>
            <a:prstGeom prst="rect">
              <a:avLst/>
            </a:prstGeom>
            <a:noFill/>
            <a:ln w="9525">
              <a:noFill/>
              <a:miter lim="800000"/>
              <a:headEnd/>
              <a:tailEnd/>
            </a:ln>
          </p:spPr>
          <p:txBody>
            <a:bodyPr>
              <a:spAutoFit/>
            </a:bodyPr>
            <a:lstStyle/>
            <a:p>
              <a:pPr algn="ctr"/>
              <a:r>
                <a:rPr lang="en-US" sz="9600" b="1">
                  <a:solidFill>
                    <a:srgbClr val="FF0000"/>
                  </a:solidFill>
                </a:rPr>
                <a:t>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228600" y="4905375"/>
            <a:ext cx="8686800" cy="1754326"/>
          </a:xfrm>
          <a:prstGeom prst="rect">
            <a:avLst/>
          </a:prstGeom>
          <a:solidFill>
            <a:schemeClr val="tx2">
              <a:lumMod val="50000"/>
            </a:schemeClr>
          </a:solidFill>
          <a:ln w="57150">
            <a:solidFill>
              <a:schemeClr val="tx1"/>
            </a:solidFill>
            <a:miter lim="800000"/>
            <a:headEnd/>
            <a:tailEnd/>
          </a:ln>
        </p:spPr>
        <p:txBody>
          <a:bodyPr wrap="square">
            <a:spAutoFit/>
          </a:bodyPr>
          <a:lstStyle/>
          <a:p>
            <a:pPr algn="ctr">
              <a:defRPr/>
            </a:pPr>
            <a:r>
              <a:rPr lang="en-US" sz="3600" dirty="0">
                <a:solidFill>
                  <a:srgbClr val="FFFFFF"/>
                </a:solidFill>
                <a:latin typeface="Comic Sans MS" pitchFamily="66" charset="0"/>
                <a:cs typeface="Arial" charset="0"/>
              </a:rPr>
              <a:t>Simply put – those behaviors you find yourself doing most often are </a:t>
            </a:r>
            <a:r>
              <a:rPr lang="en-US" sz="3600" dirty="0" smtClean="0">
                <a:solidFill>
                  <a:srgbClr val="FFFFFF"/>
                </a:solidFill>
                <a:latin typeface="Comic Sans MS" pitchFamily="66" charset="0"/>
                <a:cs typeface="Arial" charset="0"/>
              </a:rPr>
              <a:t>likely to be your </a:t>
            </a:r>
            <a:r>
              <a:rPr lang="en-US" sz="3600" dirty="0">
                <a:solidFill>
                  <a:srgbClr val="FFFFFF"/>
                </a:solidFill>
                <a:latin typeface="Comic Sans MS" pitchFamily="66" charset="0"/>
                <a:cs typeface="Arial" charset="0"/>
              </a:rPr>
              <a:t>talents.</a:t>
            </a:r>
          </a:p>
        </p:txBody>
      </p:sp>
      <p:sp>
        <p:nvSpPr>
          <p:cNvPr id="55299" name="Text Box 3"/>
          <p:cNvSpPr txBox="1">
            <a:spLocks noChangeArrowheads="1"/>
          </p:cNvSpPr>
          <p:nvPr/>
        </p:nvSpPr>
        <p:spPr bwMode="auto">
          <a:xfrm>
            <a:off x="381000" y="1828800"/>
            <a:ext cx="8458200" cy="2654300"/>
          </a:xfrm>
          <a:prstGeom prst="rect">
            <a:avLst/>
          </a:prstGeom>
          <a:noFill/>
          <a:ln w="12700">
            <a:noFill/>
            <a:miter lim="800000"/>
            <a:headEnd/>
            <a:tailEnd/>
          </a:ln>
        </p:spPr>
        <p:txBody>
          <a:bodyPr>
            <a:spAutoFit/>
          </a:bodyPr>
          <a:lstStyle/>
          <a:p>
            <a:pPr>
              <a:spcBef>
                <a:spcPct val="50000"/>
              </a:spcBef>
              <a:defRPr/>
            </a:pPr>
            <a:r>
              <a:rPr lang="en-US" sz="3600" dirty="0">
                <a:latin typeface="Comic Sans MS" pitchFamily="66" charset="0"/>
                <a:cs typeface="Arial" charset="0"/>
              </a:rPr>
              <a:t>“Any </a:t>
            </a:r>
            <a:r>
              <a:rPr lang="en-US" sz="3600" b="1" u="sng" dirty="0">
                <a:solidFill>
                  <a:schemeClr val="accent1">
                    <a:lumMod val="50000"/>
                  </a:schemeClr>
                </a:solidFill>
                <a:latin typeface="Comic Sans MS" pitchFamily="66" charset="0"/>
                <a:cs typeface="Arial" charset="0"/>
              </a:rPr>
              <a:t>Recurring Pattern</a:t>
            </a:r>
            <a:r>
              <a:rPr lang="en-US" sz="3600" b="1" dirty="0">
                <a:solidFill>
                  <a:schemeClr val="accent1">
                    <a:lumMod val="50000"/>
                  </a:schemeClr>
                </a:solidFill>
                <a:latin typeface="Comic Sans MS" pitchFamily="66" charset="0"/>
                <a:cs typeface="Arial" charset="0"/>
              </a:rPr>
              <a:t> </a:t>
            </a:r>
            <a:r>
              <a:rPr lang="en-US" sz="3600" dirty="0">
                <a:latin typeface="Comic Sans MS" pitchFamily="66" charset="0"/>
                <a:cs typeface="Arial" charset="0"/>
              </a:rPr>
              <a:t>Of Thought, Feeling Or Behavior That Can Be Productively Applied.”</a:t>
            </a:r>
          </a:p>
          <a:p>
            <a:pPr algn="r">
              <a:spcBef>
                <a:spcPct val="50000"/>
              </a:spcBef>
              <a:defRPr/>
            </a:pPr>
            <a:r>
              <a:rPr lang="en-US" sz="2000" dirty="0">
                <a:latin typeface="Comic Sans MS" pitchFamily="66" charset="0"/>
                <a:cs typeface="Arial" charset="0"/>
              </a:rPr>
              <a:t>Marcus Buckingham &amp; Curt Coffman</a:t>
            </a:r>
          </a:p>
          <a:p>
            <a:pPr algn="r">
              <a:spcBef>
                <a:spcPct val="50000"/>
              </a:spcBef>
              <a:defRPr/>
            </a:pPr>
            <a:r>
              <a:rPr lang="en-US" sz="2000" u="sng" dirty="0">
                <a:latin typeface="Comic Sans MS" pitchFamily="66" charset="0"/>
                <a:cs typeface="Arial" charset="0"/>
              </a:rPr>
              <a:t>First, Break All The Rules (Gallup Organization)</a:t>
            </a:r>
          </a:p>
        </p:txBody>
      </p:sp>
      <p:sp>
        <p:nvSpPr>
          <p:cNvPr id="55300" name="Text Box 4"/>
          <p:cNvSpPr txBox="1">
            <a:spLocks noChangeArrowheads="1"/>
          </p:cNvSpPr>
          <p:nvPr/>
        </p:nvSpPr>
        <p:spPr bwMode="auto">
          <a:xfrm>
            <a:off x="152400" y="381000"/>
            <a:ext cx="8839200" cy="762000"/>
          </a:xfrm>
          <a:prstGeom prst="rect">
            <a:avLst/>
          </a:prstGeom>
          <a:noFill/>
          <a:ln w="9525">
            <a:noFill/>
            <a:miter lim="800000"/>
            <a:headEnd/>
            <a:tailEnd/>
          </a:ln>
        </p:spPr>
        <p:txBody>
          <a:bodyPr>
            <a:spAutoFit/>
          </a:bodyPr>
          <a:lstStyle/>
          <a:p>
            <a:pPr algn="ctr" eaLnBrk="1" hangingPunct="1">
              <a:spcBef>
                <a:spcPct val="50000"/>
              </a:spcBef>
              <a:defRPr/>
            </a:pPr>
            <a:r>
              <a:rPr lang="en-US" sz="4400" b="1" dirty="0">
                <a:solidFill>
                  <a:schemeClr val="tx2">
                    <a:lumMod val="50000"/>
                  </a:schemeClr>
                </a:solidFill>
                <a:latin typeface="Comic Sans MS" pitchFamily="66" charset="0"/>
                <a:cs typeface="Arial" charset="0"/>
              </a:rPr>
              <a:t>A Good Definition of Talent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3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1676400"/>
            <a:ext cx="8686800" cy="1015663"/>
          </a:xfrm>
          <a:prstGeom prst="rect">
            <a:avLst/>
          </a:prstGeom>
          <a:noFill/>
          <a:ln w="12700">
            <a:noFill/>
            <a:miter lim="800000"/>
            <a:headEnd/>
            <a:tailEnd/>
          </a:ln>
        </p:spPr>
        <p:txBody>
          <a:bodyPr>
            <a:spAutoFit/>
          </a:bodyPr>
          <a:lstStyle/>
          <a:p>
            <a:pPr marL="571500" indent="-571500">
              <a:spcBef>
                <a:spcPct val="20000"/>
              </a:spcBef>
              <a:buFontTx/>
              <a:buAutoNum type="arabicPeriod"/>
              <a:defRPr/>
            </a:pPr>
            <a:r>
              <a:rPr lang="en-US" sz="3000" dirty="0">
                <a:latin typeface="Comic Sans MS" pitchFamily="66" charset="0"/>
                <a:cs typeface="Arial" charset="0"/>
              </a:rPr>
              <a:t>Recognize that people are a </a:t>
            </a:r>
            <a:r>
              <a:rPr lang="en-US" sz="3000" u="sng" dirty="0">
                <a:solidFill>
                  <a:schemeClr val="accent1">
                    <a:lumMod val="50000"/>
                  </a:schemeClr>
                </a:solidFill>
                <a:latin typeface="Comic Sans MS" pitchFamily="66" charset="0"/>
                <a:cs typeface="Arial" charset="0"/>
              </a:rPr>
              <a:t>unique</a:t>
            </a:r>
            <a:r>
              <a:rPr lang="en-US" sz="3000" dirty="0">
                <a:solidFill>
                  <a:schemeClr val="accent1">
                    <a:lumMod val="50000"/>
                  </a:schemeClr>
                </a:solidFill>
                <a:latin typeface="Comic Sans MS" pitchFamily="66" charset="0"/>
                <a:cs typeface="Arial" charset="0"/>
              </a:rPr>
              <a:t> </a:t>
            </a:r>
            <a:r>
              <a:rPr lang="en-US" sz="3000" dirty="0">
                <a:latin typeface="Comic Sans MS" pitchFamily="66" charset="0"/>
                <a:cs typeface="Arial" charset="0"/>
              </a:rPr>
              <a:t>blend of skills, knowledge, experience and </a:t>
            </a:r>
            <a:r>
              <a:rPr lang="en-US" sz="3000" u="sng" dirty="0">
                <a:solidFill>
                  <a:schemeClr val="accent1">
                    <a:lumMod val="50000"/>
                  </a:schemeClr>
                </a:solidFill>
                <a:latin typeface="Comic Sans MS" pitchFamily="66" charset="0"/>
                <a:cs typeface="Arial" charset="0"/>
              </a:rPr>
              <a:t>talents! </a:t>
            </a:r>
            <a:endParaRPr lang="en-US" sz="3000" u="sng" dirty="0" smtClean="0">
              <a:solidFill>
                <a:schemeClr val="accent1">
                  <a:lumMod val="50000"/>
                </a:schemeClr>
              </a:solidFill>
              <a:latin typeface="Comic Sans MS" pitchFamily="66" charset="0"/>
              <a:cs typeface="Arial" charset="0"/>
            </a:endParaRPr>
          </a:p>
        </p:txBody>
      </p:sp>
      <p:sp>
        <p:nvSpPr>
          <p:cNvPr id="57348" name="Text Box 5"/>
          <p:cNvSpPr txBox="1">
            <a:spLocks noChangeArrowheads="1"/>
          </p:cNvSpPr>
          <p:nvPr/>
        </p:nvSpPr>
        <p:spPr bwMode="auto">
          <a:xfrm>
            <a:off x="0" y="228600"/>
            <a:ext cx="9144000" cy="1446213"/>
          </a:xfrm>
          <a:prstGeom prst="rect">
            <a:avLst/>
          </a:prstGeom>
          <a:noFill/>
          <a:ln w="12700">
            <a:noFill/>
            <a:miter lim="800000"/>
            <a:headEnd/>
            <a:tailEnd/>
          </a:ln>
        </p:spPr>
        <p:txBody>
          <a:bodyPr>
            <a:spAutoFit/>
          </a:bodyPr>
          <a:lstStyle/>
          <a:p>
            <a:pPr algn="ctr">
              <a:spcBef>
                <a:spcPct val="50000"/>
              </a:spcBef>
              <a:defRPr/>
            </a:pPr>
            <a:r>
              <a:rPr lang="en-US" sz="4400" b="1" dirty="0">
                <a:solidFill>
                  <a:schemeClr val="tx2">
                    <a:lumMod val="50000"/>
                  </a:schemeClr>
                </a:solidFill>
                <a:latin typeface="Comic Sans MS" pitchFamily="66" charset="0"/>
                <a:cs typeface="Arial" charset="0"/>
              </a:rPr>
              <a:t>Characteristics of Successful Managers:</a:t>
            </a:r>
          </a:p>
        </p:txBody>
      </p:sp>
    </p:spTree>
    <p:extLst>
      <p:ext uri="{BB962C8B-B14F-4D97-AF65-F5344CB8AC3E}">
        <p14:creationId xmlns:p14="http://schemas.microsoft.com/office/powerpoint/2010/main" val="40229883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1676400"/>
            <a:ext cx="8686800" cy="2492990"/>
          </a:xfrm>
          <a:prstGeom prst="rect">
            <a:avLst/>
          </a:prstGeom>
          <a:noFill/>
          <a:ln w="12700">
            <a:noFill/>
            <a:miter lim="800000"/>
            <a:headEnd/>
            <a:tailEnd/>
          </a:ln>
        </p:spPr>
        <p:txBody>
          <a:bodyPr>
            <a:spAutoFit/>
          </a:bodyPr>
          <a:lstStyle/>
          <a:p>
            <a:pPr marL="571500" indent="-571500">
              <a:spcBef>
                <a:spcPct val="20000"/>
              </a:spcBef>
              <a:buFontTx/>
              <a:buAutoNum type="arabicPeriod"/>
              <a:defRPr/>
            </a:pPr>
            <a:r>
              <a:rPr lang="en-US" sz="3000" dirty="0">
                <a:latin typeface="Comic Sans MS" pitchFamily="66" charset="0"/>
                <a:cs typeface="Arial" charset="0"/>
              </a:rPr>
              <a:t>Recognize that people are a </a:t>
            </a:r>
            <a:r>
              <a:rPr lang="en-US" sz="3000" u="sng" dirty="0">
                <a:solidFill>
                  <a:schemeClr val="accent1">
                    <a:lumMod val="50000"/>
                  </a:schemeClr>
                </a:solidFill>
                <a:latin typeface="Comic Sans MS" pitchFamily="66" charset="0"/>
                <a:cs typeface="Arial" charset="0"/>
              </a:rPr>
              <a:t>unique</a:t>
            </a:r>
            <a:r>
              <a:rPr lang="en-US" sz="3000" dirty="0">
                <a:solidFill>
                  <a:schemeClr val="accent1">
                    <a:lumMod val="50000"/>
                  </a:schemeClr>
                </a:solidFill>
                <a:latin typeface="Comic Sans MS" pitchFamily="66" charset="0"/>
                <a:cs typeface="Arial" charset="0"/>
              </a:rPr>
              <a:t> </a:t>
            </a:r>
            <a:r>
              <a:rPr lang="en-US" sz="3000" dirty="0">
                <a:latin typeface="Comic Sans MS" pitchFamily="66" charset="0"/>
                <a:cs typeface="Arial" charset="0"/>
              </a:rPr>
              <a:t>blend of skills, knowledge, experience and </a:t>
            </a:r>
            <a:r>
              <a:rPr lang="en-US" sz="3000" u="sng" dirty="0">
                <a:solidFill>
                  <a:schemeClr val="accent1">
                    <a:lumMod val="50000"/>
                  </a:schemeClr>
                </a:solidFill>
                <a:latin typeface="Comic Sans MS" pitchFamily="66" charset="0"/>
                <a:cs typeface="Arial" charset="0"/>
              </a:rPr>
              <a:t>talents! </a:t>
            </a:r>
            <a:endParaRPr lang="en-US" sz="3000" u="sng" dirty="0" smtClean="0">
              <a:solidFill>
                <a:schemeClr val="accent1">
                  <a:lumMod val="50000"/>
                </a:schemeClr>
              </a:solidFill>
              <a:latin typeface="Comic Sans MS" pitchFamily="66" charset="0"/>
              <a:cs typeface="Arial" charset="0"/>
            </a:endParaRPr>
          </a:p>
          <a:p>
            <a:pPr marL="571500" indent="-571500">
              <a:spcBef>
                <a:spcPct val="20000"/>
              </a:spcBef>
              <a:buFontTx/>
              <a:buAutoNum type="arabicPeriod"/>
              <a:defRPr/>
            </a:pPr>
            <a:r>
              <a:rPr lang="en-US" sz="3000" dirty="0" smtClean="0">
                <a:latin typeface="Comic Sans MS" pitchFamily="66" charset="0"/>
                <a:cs typeface="Arial" charset="0"/>
              </a:rPr>
              <a:t>If </a:t>
            </a:r>
            <a:r>
              <a:rPr lang="en-US" sz="3000" dirty="0">
                <a:latin typeface="Comic Sans MS" pitchFamily="66" charset="0"/>
                <a:cs typeface="Arial" charset="0"/>
              </a:rPr>
              <a:t>we are all different, then it’s only logical that good managers would </a:t>
            </a:r>
            <a:r>
              <a:rPr lang="en-US" sz="3000" u="sng" dirty="0">
                <a:solidFill>
                  <a:schemeClr val="accent1">
                    <a:lumMod val="50000"/>
                  </a:schemeClr>
                </a:solidFill>
                <a:latin typeface="Comic Sans MS" pitchFamily="66" charset="0"/>
                <a:cs typeface="Arial" charset="0"/>
              </a:rPr>
              <a:t>treat people differently</a:t>
            </a:r>
            <a:endParaRPr lang="en-US" sz="3000" dirty="0">
              <a:solidFill>
                <a:schemeClr val="accent1">
                  <a:lumMod val="50000"/>
                </a:schemeClr>
              </a:solidFill>
              <a:latin typeface="Comic Sans MS" pitchFamily="66" charset="0"/>
              <a:cs typeface="Arial" charset="0"/>
            </a:endParaRPr>
          </a:p>
        </p:txBody>
      </p:sp>
      <p:sp>
        <p:nvSpPr>
          <p:cNvPr id="337924" name="Text Box 4"/>
          <p:cNvSpPr txBox="1">
            <a:spLocks noChangeArrowheads="1"/>
          </p:cNvSpPr>
          <p:nvPr/>
        </p:nvSpPr>
        <p:spPr bwMode="auto">
          <a:xfrm>
            <a:off x="152400" y="4648200"/>
            <a:ext cx="8915400" cy="1754326"/>
          </a:xfrm>
          <a:prstGeom prst="rect">
            <a:avLst/>
          </a:prstGeom>
          <a:solidFill>
            <a:schemeClr val="accent1">
              <a:lumMod val="50000"/>
            </a:schemeClr>
          </a:solidFill>
          <a:ln w="38100">
            <a:solidFill>
              <a:schemeClr val="tx1"/>
            </a:solidFill>
            <a:miter lim="800000"/>
            <a:headEnd/>
            <a:tailEnd/>
          </a:ln>
          <a:effectLst>
            <a:glow rad="228600">
              <a:schemeClr val="accent4">
                <a:satMod val="175000"/>
                <a:alpha val="40000"/>
              </a:schemeClr>
            </a:glow>
          </a:effectLst>
        </p:spPr>
        <p:txBody>
          <a:bodyPr wrap="square">
            <a:spAutoFit/>
          </a:bodyPr>
          <a:lstStyle/>
          <a:p>
            <a:pPr algn="ctr">
              <a:spcBef>
                <a:spcPct val="50000"/>
              </a:spcBef>
              <a:defRPr/>
            </a:pPr>
            <a:r>
              <a:rPr lang="en-US" sz="3600" b="1" dirty="0">
                <a:solidFill>
                  <a:srgbClr val="FFFFFF"/>
                </a:solidFill>
                <a:latin typeface="Comic Sans MS" pitchFamily="66" charset="0"/>
                <a:cs typeface="Arial" charset="0"/>
              </a:rPr>
              <a:t>Figure out what motivates each person and devise a system of appropriate rewards! - </a:t>
            </a:r>
            <a:r>
              <a:rPr lang="en-US" sz="3600" dirty="0">
                <a:solidFill>
                  <a:srgbClr val="FFFFFF"/>
                </a:solidFill>
                <a:latin typeface="Comic Sans MS" pitchFamily="66" charset="0"/>
                <a:cs typeface="Arial" charset="0"/>
              </a:rPr>
              <a:t>(Story of public praise</a:t>
            </a:r>
            <a:r>
              <a:rPr lang="en-US" sz="3600" dirty="0" smtClean="0">
                <a:solidFill>
                  <a:srgbClr val="FFFFFF"/>
                </a:solidFill>
                <a:latin typeface="Comic Sans MS" pitchFamily="66" charset="0"/>
                <a:cs typeface="Arial" charset="0"/>
              </a:rPr>
              <a:t>!)</a:t>
            </a:r>
            <a:endParaRPr lang="en-US" sz="3600" dirty="0">
              <a:solidFill>
                <a:srgbClr val="FFFFFF"/>
              </a:solidFill>
              <a:latin typeface="Comic Sans MS" pitchFamily="66" charset="0"/>
              <a:cs typeface="Arial" charset="0"/>
            </a:endParaRPr>
          </a:p>
        </p:txBody>
      </p:sp>
      <p:sp>
        <p:nvSpPr>
          <p:cNvPr id="57348" name="Text Box 5"/>
          <p:cNvSpPr txBox="1">
            <a:spLocks noChangeArrowheads="1"/>
          </p:cNvSpPr>
          <p:nvPr/>
        </p:nvSpPr>
        <p:spPr bwMode="auto">
          <a:xfrm>
            <a:off x="0" y="228600"/>
            <a:ext cx="9144000" cy="1446213"/>
          </a:xfrm>
          <a:prstGeom prst="rect">
            <a:avLst/>
          </a:prstGeom>
          <a:noFill/>
          <a:ln w="12700">
            <a:noFill/>
            <a:miter lim="800000"/>
            <a:headEnd/>
            <a:tailEnd/>
          </a:ln>
        </p:spPr>
        <p:txBody>
          <a:bodyPr>
            <a:spAutoFit/>
          </a:bodyPr>
          <a:lstStyle/>
          <a:p>
            <a:pPr algn="ctr">
              <a:spcBef>
                <a:spcPct val="50000"/>
              </a:spcBef>
              <a:defRPr/>
            </a:pPr>
            <a:r>
              <a:rPr lang="en-US" sz="4400" b="1" dirty="0">
                <a:solidFill>
                  <a:schemeClr val="tx2">
                    <a:lumMod val="50000"/>
                  </a:schemeClr>
                </a:solidFill>
                <a:latin typeface="Comic Sans MS" pitchFamily="66" charset="0"/>
                <a:cs typeface="Arial" charset="0"/>
              </a:rPr>
              <a:t>Characteristics of Successful Managers: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24"/>
                                        </p:tgtEl>
                                        <p:attrNameLst>
                                          <p:attrName>style.visibility</p:attrName>
                                        </p:attrNameLst>
                                      </p:cBhvr>
                                      <p:to>
                                        <p:strVal val="visible"/>
                                      </p:to>
                                    </p:set>
                                    <p:anim calcmode="lin" valueType="num">
                                      <p:cBhvr additive="base">
                                        <p:cTn id="7" dur="500" fill="hold"/>
                                        <p:tgtEl>
                                          <p:spTgt spid="337924"/>
                                        </p:tgtEl>
                                        <p:attrNameLst>
                                          <p:attrName>ppt_x</p:attrName>
                                        </p:attrNameLst>
                                      </p:cBhvr>
                                      <p:tavLst>
                                        <p:tav tm="0">
                                          <p:val>
                                            <p:strVal val="#ppt_x"/>
                                          </p:val>
                                        </p:tav>
                                        <p:tav tm="100000">
                                          <p:val>
                                            <p:strVal val="#ppt_x"/>
                                          </p:val>
                                        </p:tav>
                                      </p:tavLst>
                                    </p:anim>
                                    <p:anim calcmode="lin" valueType="num">
                                      <p:cBhvr additive="base">
                                        <p:cTn id="8" dur="500" fill="hold"/>
                                        <p:tgtEl>
                                          <p:spTgt spid="337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1676400"/>
            <a:ext cx="8686800" cy="2077492"/>
          </a:xfrm>
          <a:prstGeom prst="rect">
            <a:avLst/>
          </a:prstGeom>
          <a:noFill/>
          <a:ln w="12700">
            <a:noFill/>
            <a:miter lim="800000"/>
            <a:headEnd/>
            <a:tailEnd/>
          </a:ln>
        </p:spPr>
        <p:txBody>
          <a:bodyPr>
            <a:spAutoFit/>
          </a:bodyPr>
          <a:lstStyle/>
          <a:p>
            <a:pPr marL="571500" indent="-571500">
              <a:spcBef>
                <a:spcPct val="20000"/>
              </a:spcBef>
              <a:buFontTx/>
              <a:buAutoNum type="arabicPeriod"/>
              <a:defRPr/>
            </a:pPr>
            <a:r>
              <a:rPr lang="en-US" sz="3000" dirty="0">
                <a:latin typeface="Comic Sans MS" pitchFamily="66" charset="0"/>
                <a:cs typeface="Arial" charset="0"/>
              </a:rPr>
              <a:t>Recognize that people are unique</a:t>
            </a:r>
          </a:p>
          <a:p>
            <a:pPr marL="571500" indent="-571500">
              <a:spcBef>
                <a:spcPct val="20000"/>
              </a:spcBef>
              <a:buFontTx/>
              <a:buAutoNum type="arabicPeriod"/>
              <a:defRPr/>
            </a:pPr>
            <a:r>
              <a:rPr lang="en-US" sz="3000" dirty="0">
                <a:latin typeface="Comic Sans MS" pitchFamily="66" charset="0"/>
                <a:cs typeface="Arial" charset="0"/>
              </a:rPr>
              <a:t>Treat people differently</a:t>
            </a:r>
          </a:p>
          <a:p>
            <a:pPr marL="571500" indent="-571500">
              <a:spcBef>
                <a:spcPct val="10000"/>
              </a:spcBef>
              <a:buClr>
                <a:schemeClr val="tx1"/>
              </a:buClr>
              <a:buFontTx/>
              <a:buAutoNum type="arabicPeriod"/>
              <a:defRPr/>
            </a:pPr>
            <a:r>
              <a:rPr lang="en-US" sz="3000" u="sng" dirty="0">
                <a:solidFill>
                  <a:schemeClr val="accent1">
                    <a:lumMod val="50000"/>
                  </a:schemeClr>
                </a:solidFill>
                <a:latin typeface="Comic Sans MS" pitchFamily="66" charset="0"/>
                <a:cs typeface="Arial" charset="0"/>
              </a:rPr>
              <a:t>Manage around a weakness</a:t>
            </a:r>
            <a:r>
              <a:rPr lang="en-US" sz="3000" dirty="0">
                <a:solidFill>
                  <a:schemeClr val="accent1">
                    <a:lumMod val="50000"/>
                  </a:schemeClr>
                </a:solidFill>
                <a:latin typeface="Comic Sans MS" pitchFamily="66" charset="0"/>
                <a:cs typeface="Arial" charset="0"/>
              </a:rPr>
              <a:t> </a:t>
            </a:r>
            <a:r>
              <a:rPr lang="en-US" sz="3000" dirty="0">
                <a:latin typeface="Comic Sans MS" pitchFamily="66" charset="0"/>
                <a:cs typeface="Arial" charset="0"/>
              </a:rPr>
              <a:t>(which can be thought of as a lack of talent)</a:t>
            </a:r>
          </a:p>
        </p:txBody>
      </p:sp>
      <p:sp>
        <p:nvSpPr>
          <p:cNvPr id="58371" name="Text Box 5"/>
          <p:cNvSpPr txBox="1">
            <a:spLocks noChangeArrowheads="1"/>
          </p:cNvSpPr>
          <p:nvPr/>
        </p:nvSpPr>
        <p:spPr bwMode="auto">
          <a:xfrm>
            <a:off x="0" y="228600"/>
            <a:ext cx="9144000" cy="1446213"/>
          </a:xfrm>
          <a:prstGeom prst="rect">
            <a:avLst/>
          </a:prstGeom>
          <a:noFill/>
          <a:ln w="12700">
            <a:noFill/>
            <a:miter lim="800000"/>
            <a:headEnd/>
            <a:tailEnd/>
          </a:ln>
        </p:spPr>
        <p:txBody>
          <a:bodyPr>
            <a:spAutoFit/>
          </a:bodyPr>
          <a:lstStyle/>
          <a:p>
            <a:pPr algn="ctr">
              <a:spcBef>
                <a:spcPct val="50000"/>
              </a:spcBef>
              <a:defRPr/>
            </a:pPr>
            <a:r>
              <a:rPr lang="en-US" sz="4400" b="1" dirty="0">
                <a:solidFill>
                  <a:schemeClr val="tx2">
                    <a:lumMod val="50000"/>
                  </a:schemeClr>
                </a:solidFill>
                <a:latin typeface="Comic Sans MS" pitchFamily="66" charset="0"/>
                <a:cs typeface="Arial" charset="0"/>
              </a:rPr>
              <a:t>Characteristics of Successful Managers: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body" idx="1"/>
          </p:nvPr>
        </p:nvSpPr>
        <p:spPr>
          <a:xfrm>
            <a:off x="0" y="228600"/>
            <a:ext cx="8839200" cy="5876925"/>
          </a:xfrm>
        </p:spPr>
        <p:txBody>
          <a:bodyPr/>
          <a:lstStyle/>
          <a:p>
            <a:pPr marL="0" indent="0" algn="ctr">
              <a:buClr>
                <a:schemeClr val="tx1"/>
              </a:buClr>
              <a:buSzTx/>
              <a:buFont typeface="Wingdings" pitchFamily="2" charset="2"/>
              <a:buNone/>
              <a:defRPr/>
            </a:pPr>
            <a:r>
              <a:rPr lang="en-US" b="1" dirty="0" smtClean="0">
                <a:solidFill>
                  <a:schemeClr val="tx2">
                    <a:lumMod val="50000"/>
                  </a:schemeClr>
                </a:solidFill>
                <a:latin typeface="Comic Sans MS" pitchFamily="66" charset="0"/>
              </a:rPr>
              <a:t>If you have an employee who is good in many ways but consistently performs below expectations in one aspect of his job, what should you do?</a:t>
            </a:r>
          </a:p>
          <a:p>
            <a:pPr marL="0" indent="0">
              <a:buClr>
                <a:schemeClr val="tx1"/>
              </a:buClr>
              <a:buSzTx/>
              <a:buFont typeface="Wingdings" pitchFamily="2" charset="2"/>
              <a:buNone/>
              <a:defRPr/>
            </a:pPr>
            <a:endParaRPr lang="en-US" sz="1800" dirty="0" smtClean="0">
              <a:solidFill>
                <a:srgbClr val="1C9903"/>
              </a:solidFill>
              <a:latin typeface="+mj-lt"/>
            </a:endParaRPr>
          </a:p>
          <a:p>
            <a:pPr lvl="1">
              <a:buClrTx/>
              <a:buSzTx/>
              <a:buFont typeface="Wingdings" pitchFamily="2" charset="2"/>
              <a:buChar char="§"/>
              <a:defRPr/>
            </a:pPr>
            <a:r>
              <a:rPr lang="en-US" sz="3000" dirty="0" smtClean="0">
                <a:latin typeface="Comic Sans MS" pitchFamily="66" charset="0"/>
              </a:rPr>
              <a:t>Have you communicated clear performance expectations?</a:t>
            </a:r>
          </a:p>
          <a:p>
            <a:pPr lvl="1">
              <a:buClrTx/>
              <a:buSzTx/>
              <a:buFont typeface="Wingdings" pitchFamily="2" charset="2"/>
              <a:buChar char="§"/>
              <a:defRPr/>
            </a:pPr>
            <a:r>
              <a:rPr lang="en-US" sz="3000" dirty="0" smtClean="0">
                <a:latin typeface="Comic Sans MS" pitchFamily="66" charset="0"/>
              </a:rPr>
              <a:t>Have you provided all the necessary tools?</a:t>
            </a:r>
          </a:p>
          <a:p>
            <a:pPr lvl="1">
              <a:buClrTx/>
              <a:buSzTx/>
              <a:buFont typeface="Wingdings" pitchFamily="2" charset="2"/>
              <a:buChar char="§"/>
              <a:defRPr/>
            </a:pPr>
            <a:r>
              <a:rPr lang="en-US" sz="3000" dirty="0" smtClean="0">
                <a:latin typeface="Comic Sans MS" pitchFamily="66" charset="0"/>
              </a:rPr>
              <a:t>Are you using the right motivation technique?</a:t>
            </a:r>
          </a:p>
          <a:p>
            <a:pPr lvl="1">
              <a:buClrTx/>
              <a:buSzTx/>
              <a:buFont typeface="Wingdings" pitchFamily="2" charset="2"/>
              <a:buChar char="§"/>
              <a:defRPr/>
            </a:pPr>
            <a:r>
              <a:rPr lang="en-US" sz="3000" dirty="0" smtClean="0">
                <a:latin typeface="Comic Sans MS" pitchFamily="66" charset="0"/>
              </a:rPr>
              <a:t>Is the problem a lack of education/skill?</a:t>
            </a:r>
          </a:p>
          <a:p>
            <a:pPr lvl="1">
              <a:buClrTx/>
              <a:buSzTx/>
              <a:buFont typeface="Wingdings" pitchFamily="2" charset="2"/>
              <a:buChar char="§"/>
              <a:defRPr/>
            </a:pPr>
            <a:r>
              <a:rPr lang="en-US" sz="3000" dirty="0" smtClean="0">
                <a:latin typeface="Comic Sans MS" pitchFamily="66" charset="0"/>
              </a:rPr>
              <a:t>If none of these applies, then the weakness may be associated with a </a:t>
            </a:r>
            <a:r>
              <a:rPr lang="en-US" sz="3000" b="1" u="sng" dirty="0" smtClean="0">
                <a:solidFill>
                  <a:schemeClr val="accent1">
                    <a:lumMod val="50000"/>
                  </a:schemeClr>
                </a:solidFill>
                <a:latin typeface="Comic Sans MS" pitchFamily="66" charset="0"/>
              </a:rPr>
              <a:t>lack of talent</a:t>
            </a:r>
            <a:r>
              <a:rPr lang="en-US" sz="3000" b="1" dirty="0" smtClean="0">
                <a:solidFill>
                  <a:schemeClr val="accent1">
                    <a:lumMod val="50000"/>
                  </a:schemeClr>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0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0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0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319088" y="457200"/>
            <a:ext cx="7758112" cy="2286000"/>
          </a:xfrm>
        </p:spPr>
        <p:txBody>
          <a:bodyPr/>
          <a:lstStyle/>
          <a:p>
            <a:pPr algn="ctr">
              <a:buClrTx/>
              <a:buFont typeface="Wingdings" pitchFamily="2" charset="2"/>
              <a:buNone/>
              <a:defRPr/>
            </a:pPr>
            <a:r>
              <a:rPr lang="en-US" dirty="0" smtClean="0">
                <a:latin typeface="Comic Sans MS" pitchFamily="66" charset="0"/>
              </a:rPr>
              <a:t>       If the problem is a lack of talent, you must </a:t>
            </a:r>
            <a:r>
              <a:rPr lang="en-US" sz="3200" dirty="0" smtClean="0">
                <a:latin typeface="Comic Sans MS" pitchFamily="66" charset="0"/>
              </a:rPr>
              <a:t>accept that you </a:t>
            </a:r>
          </a:p>
          <a:p>
            <a:pPr lvl="1" algn="ctr">
              <a:buClrTx/>
              <a:buSzTx/>
              <a:buNone/>
              <a:defRPr/>
            </a:pPr>
            <a:r>
              <a:rPr lang="en-US" sz="3200" b="1" dirty="0" smtClean="0">
                <a:solidFill>
                  <a:schemeClr val="accent1">
                    <a:lumMod val="50000"/>
                  </a:schemeClr>
                </a:solidFill>
                <a:latin typeface="Comic Sans MS" pitchFamily="66" charset="0"/>
              </a:rPr>
              <a:t>“</a:t>
            </a:r>
            <a:r>
              <a:rPr lang="en-US" sz="3200" b="1" u="sng" dirty="0" smtClean="0">
                <a:solidFill>
                  <a:schemeClr val="accent1">
                    <a:lumMod val="50000"/>
                  </a:schemeClr>
                </a:solidFill>
                <a:latin typeface="Comic Sans MS" pitchFamily="66" charset="0"/>
              </a:rPr>
              <a:t>can’t teach talent</a:t>
            </a:r>
            <a:r>
              <a:rPr lang="en-US" sz="3200" b="1" dirty="0" smtClean="0">
                <a:solidFill>
                  <a:schemeClr val="accent1">
                    <a:lumMod val="50000"/>
                  </a:schemeClr>
                </a:solidFill>
                <a:latin typeface="Comic Sans MS" pitchFamily="66" charset="0"/>
              </a:rPr>
              <a:t>”</a:t>
            </a:r>
            <a:endParaRPr lang="en-US" sz="3200" dirty="0" smtClean="0">
              <a:latin typeface="Comic Sans MS" pitchFamily="66" charset="0"/>
            </a:endParaRPr>
          </a:p>
          <a:p>
            <a:pPr lvl="1">
              <a:buFontTx/>
              <a:buNone/>
              <a:defRPr/>
            </a:pPr>
            <a:endParaRPr lang="en-US" sz="3200" dirty="0" smtClean="0">
              <a:latin typeface="+mj-lt"/>
            </a:endParaRPr>
          </a:p>
          <a:p>
            <a:pPr lvl="1">
              <a:buFontTx/>
              <a:buNone/>
              <a:defRPr/>
            </a:pPr>
            <a:endParaRPr lang="en-US" sz="3200" dirty="0" smtClean="0">
              <a:latin typeface="+mj-lt"/>
            </a:endParaRPr>
          </a:p>
        </p:txBody>
      </p:sp>
      <p:sp>
        <p:nvSpPr>
          <p:cNvPr id="48131" name="Rectangle 3"/>
          <p:cNvSpPr>
            <a:spLocks noChangeArrowheads="1"/>
          </p:cNvSpPr>
          <p:nvPr/>
        </p:nvSpPr>
        <p:spPr bwMode="auto">
          <a:xfrm>
            <a:off x="914400" y="4572000"/>
            <a:ext cx="7543800" cy="1905000"/>
          </a:xfrm>
          <a:prstGeom prst="rect">
            <a:avLst/>
          </a:prstGeom>
          <a:solidFill>
            <a:schemeClr val="tx2">
              <a:lumMod val="50000"/>
            </a:schemeClr>
          </a:solidFill>
          <a:ln w="38100">
            <a:solidFill>
              <a:schemeClr val="tx1"/>
            </a:solidFill>
            <a:miter lim="800000"/>
            <a:headEnd/>
            <a:tailEnd/>
          </a:ln>
        </p:spPr>
        <p:txBody>
          <a:bodyPr lIns="90488" tIns="44450" rIns="90488" bIns="44450"/>
          <a:lstStyle/>
          <a:p>
            <a:pPr marL="742950" lvl="1" indent="-285750" algn="ctr">
              <a:spcBef>
                <a:spcPct val="20000"/>
              </a:spcBef>
              <a:defRPr/>
            </a:pPr>
            <a:r>
              <a:rPr lang="en-US" sz="3200" dirty="0" smtClean="0">
                <a:latin typeface="Comic Sans MS" pitchFamily="66" charset="0"/>
                <a:cs typeface="Arial" charset="0"/>
              </a:rPr>
              <a:t>	</a:t>
            </a:r>
            <a:r>
              <a:rPr lang="en-US" sz="3200" dirty="0" smtClean="0">
                <a:solidFill>
                  <a:srgbClr val="FFFFFF"/>
                </a:solidFill>
                <a:latin typeface="Comic Sans MS" pitchFamily="66" charset="0"/>
                <a:cs typeface="Arial" charset="0"/>
              </a:rPr>
              <a:t>Good managers will find ways </a:t>
            </a:r>
            <a:r>
              <a:rPr lang="en-US" sz="3200" dirty="0">
                <a:solidFill>
                  <a:srgbClr val="FFFFFF"/>
                </a:solidFill>
                <a:latin typeface="Comic Sans MS" pitchFamily="66" charset="0"/>
                <a:cs typeface="Arial" charset="0"/>
              </a:rPr>
              <a:t>to make the non-talent become irrelevant by </a:t>
            </a:r>
            <a:r>
              <a:rPr lang="en-US" sz="3200" u="sng" dirty="0">
                <a:solidFill>
                  <a:srgbClr val="FFFFFF"/>
                </a:solidFill>
                <a:latin typeface="Comic Sans MS" pitchFamily="66" charset="0"/>
                <a:cs typeface="Arial" charset="0"/>
              </a:rPr>
              <a:t>managing around it</a:t>
            </a:r>
            <a:r>
              <a:rPr lang="en-US" sz="3200" dirty="0">
                <a:solidFill>
                  <a:srgbClr val="FFFFFF"/>
                </a:solidFill>
                <a:latin typeface="Comic Sans MS" pitchFamily="66" charset="0"/>
                <a:cs typeface="Arial" charset="0"/>
              </a:rPr>
              <a:t>!</a:t>
            </a:r>
          </a:p>
        </p:txBody>
      </p:sp>
      <p:sp>
        <p:nvSpPr>
          <p:cNvPr id="4" name="TextBox 3"/>
          <p:cNvSpPr txBox="1">
            <a:spLocks noChangeArrowheads="1"/>
          </p:cNvSpPr>
          <p:nvPr/>
        </p:nvSpPr>
        <p:spPr bwMode="auto">
          <a:xfrm>
            <a:off x="609600" y="2362200"/>
            <a:ext cx="7620000" cy="1477328"/>
          </a:xfrm>
          <a:prstGeom prst="rect">
            <a:avLst/>
          </a:prstGeom>
          <a:noFill/>
          <a:ln w="9525">
            <a:noFill/>
            <a:miter lim="800000"/>
            <a:headEnd/>
            <a:tailEnd/>
          </a:ln>
        </p:spPr>
        <p:txBody>
          <a:bodyPr>
            <a:spAutoFit/>
          </a:bodyPr>
          <a:lstStyle/>
          <a:p>
            <a:pPr algn="ctr"/>
            <a:r>
              <a:rPr lang="en-US" sz="3000" dirty="0">
                <a:latin typeface="Comic Sans MS" pitchFamily="66" charset="0"/>
              </a:rPr>
              <a:t>(attempts at remediation offer little  chance for success, are quite </a:t>
            </a:r>
            <a:r>
              <a:rPr lang="en-US" sz="3000" dirty="0" smtClean="0">
                <a:latin typeface="Comic Sans MS" pitchFamily="66" charset="0"/>
              </a:rPr>
              <a:t>expensive, </a:t>
            </a:r>
            <a:r>
              <a:rPr lang="en-US" sz="3000" dirty="0">
                <a:latin typeface="Comic Sans MS" pitchFamily="66" charset="0"/>
              </a:rPr>
              <a:t>and are </a:t>
            </a:r>
            <a:r>
              <a:rPr lang="en-US" sz="3000" dirty="0" smtClean="0">
                <a:latin typeface="Comic Sans MS" pitchFamily="66" charset="0"/>
              </a:rPr>
              <a:t>almost always a </a:t>
            </a:r>
            <a:r>
              <a:rPr lang="en-US" sz="3000" dirty="0">
                <a:latin typeface="Comic Sans MS" pitchFamily="66" charset="0"/>
              </a:rPr>
              <a:t>waste of </a:t>
            </a:r>
            <a:r>
              <a:rPr lang="en-US" sz="3000" dirty="0" smtClean="0">
                <a:latin typeface="Comic Sans MS" pitchFamily="66" charset="0"/>
              </a:rPr>
              <a:t>time!)</a:t>
            </a:r>
            <a:endParaRPr lang="en-US" sz="3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8131"/>
                                        </p:tgtEl>
                                        <p:attrNameLst>
                                          <p:attrName>style.visibility</p:attrName>
                                        </p:attrNameLst>
                                      </p:cBhvr>
                                      <p:to>
                                        <p:strVal val="visible"/>
                                      </p:to>
                                    </p:set>
                                    <p:anim calcmode="lin" valueType="num">
                                      <p:cBhvr additive="base">
                                        <p:cTn id="15" dur="500" fill="hold"/>
                                        <p:tgtEl>
                                          <p:spTgt spid="48131"/>
                                        </p:tgtEl>
                                        <p:attrNameLst>
                                          <p:attrName>ppt_x</p:attrName>
                                        </p:attrNameLst>
                                      </p:cBhvr>
                                      <p:tavLst>
                                        <p:tav tm="0">
                                          <p:val>
                                            <p:strVal val="#ppt_x"/>
                                          </p:val>
                                        </p:tav>
                                        <p:tav tm="100000">
                                          <p:val>
                                            <p:strVal val="#ppt_x"/>
                                          </p:val>
                                        </p:tav>
                                      </p:tavLst>
                                    </p:anim>
                                    <p:anim calcmode="lin" valueType="num">
                                      <p:cBhvr additive="base">
                                        <p:cTn id="16"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09600"/>
            <a:ext cx="9296400" cy="838200"/>
          </a:xfrm>
        </p:spPr>
        <p:txBody>
          <a:bodyPr/>
          <a:lstStyle/>
          <a:p>
            <a:pPr algn="ctr">
              <a:defRPr/>
            </a:pPr>
            <a:r>
              <a:rPr lang="en-US" sz="4000" b="1" dirty="0" smtClean="0">
                <a:solidFill>
                  <a:schemeClr val="tx2">
                    <a:lumMod val="50000"/>
                  </a:schemeClr>
                </a:solidFill>
                <a:latin typeface="Comic Sans MS" pitchFamily="66" charset="0"/>
              </a:rPr>
              <a:t>Ways to Manage Around a Lack of Talent </a:t>
            </a:r>
          </a:p>
        </p:txBody>
      </p:sp>
      <p:sp>
        <p:nvSpPr>
          <p:cNvPr id="62467" name="Rectangle 3"/>
          <p:cNvSpPr>
            <a:spLocks noGrp="1" noChangeArrowheads="1"/>
          </p:cNvSpPr>
          <p:nvPr>
            <p:ph type="body" idx="1"/>
          </p:nvPr>
        </p:nvSpPr>
        <p:spPr>
          <a:xfrm>
            <a:off x="304800" y="1752600"/>
            <a:ext cx="8596312" cy="4953000"/>
          </a:xfrm>
        </p:spPr>
        <p:txBody>
          <a:bodyPr/>
          <a:lstStyle/>
          <a:p>
            <a:pPr marL="609600" indent="-609600">
              <a:lnSpc>
                <a:spcPct val="90000"/>
              </a:lnSpc>
              <a:buClrTx/>
              <a:buFont typeface="Wingdings" pitchFamily="2" charset="2"/>
              <a:buAutoNum type="arabicPeriod"/>
              <a:defRPr/>
            </a:pPr>
            <a:r>
              <a:rPr lang="en-US" dirty="0" smtClean="0">
                <a:latin typeface="Comic Sans MS" pitchFamily="66" charset="0"/>
              </a:rPr>
              <a:t>Devise a support system</a:t>
            </a:r>
          </a:p>
          <a:p>
            <a:pPr marL="1257300" lvl="1" indent="-533400">
              <a:lnSpc>
                <a:spcPct val="90000"/>
              </a:lnSpc>
              <a:buClrTx/>
              <a:buSzTx/>
              <a:buFont typeface="Wingdings" pitchFamily="2" charset="2"/>
              <a:buChar char="§"/>
              <a:defRPr/>
            </a:pPr>
            <a:r>
              <a:rPr lang="en-US" dirty="0" smtClean="0">
                <a:latin typeface="Comic Sans MS" pitchFamily="66" charset="0"/>
              </a:rPr>
              <a:t>150 million Americans need eye glasses</a:t>
            </a:r>
          </a:p>
          <a:p>
            <a:pPr marL="1257300" lvl="1" indent="-533400">
              <a:lnSpc>
                <a:spcPct val="90000"/>
              </a:lnSpc>
              <a:buClrTx/>
              <a:buSzTx/>
              <a:buFont typeface="Wingdings" pitchFamily="2" charset="2"/>
              <a:buChar char="§"/>
              <a:defRPr/>
            </a:pPr>
            <a:r>
              <a:rPr lang="en-US" dirty="0" smtClean="0">
                <a:latin typeface="Comic Sans MS" pitchFamily="66" charset="0"/>
              </a:rPr>
              <a:t>Poor speller – get spellchecker</a:t>
            </a:r>
          </a:p>
          <a:p>
            <a:pPr marL="1257300" lvl="1" indent="-533400">
              <a:lnSpc>
                <a:spcPct val="90000"/>
              </a:lnSpc>
              <a:buClrTx/>
              <a:buSzTx/>
              <a:buFont typeface="Wingdings" pitchFamily="2" charset="2"/>
              <a:buChar char="§"/>
              <a:defRPr/>
            </a:pPr>
            <a:r>
              <a:rPr lang="en-US" dirty="0" smtClean="0">
                <a:latin typeface="Comic Sans MS" pitchFamily="66" charset="0"/>
              </a:rPr>
              <a:t>Forget appointments – computer reminders</a:t>
            </a:r>
          </a:p>
          <a:p>
            <a:pPr marL="1257300" lvl="1" indent="-533400">
              <a:lnSpc>
                <a:spcPct val="90000"/>
              </a:lnSpc>
              <a:buClrTx/>
              <a:buSzTx/>
              <a:buFont typeface="Wingdings" pitchFamily="2" charset="2"/>
              <a:buChar char="§"/>
              <a:defRPr/>
            </a:pPr>
            <a:r>
              <a:rPr lang="en-US" dirty="0" smtClean="0">
                <a:latin typeface="Comic Sans MS" pitchFamily="66" charset="0"/>
              </a:rPr>
              <a:t>Story of mentally challenged worker</a:t>
            </a:r>
          </a:p>
          <a:p>
            <a:pPr marL="1714500" lvl="2" indent="-457200">
              <a:lnSpc>
                <a:spcPct val="90000"/>
              </a:lnSpc>
              <a:buClrTx/>
              <a:buSzTx/>
              <a:buFontTx/>
              <a:buChar char="•"/>
              <a:defRPr/>
            </a:pPr>
            <a:r>
              <a:rPr lang="en-US" dirty="0" smtClean="0">
                <a:latin typeface="Comic Sans MS" pitchFamily="66" charset="0"/>
              </a:rPr>
              <a:t>Cooking chicken at fast food restaurant</a:t>
            </a:r>
          </a:p>
          <a:p>
            <a:pPr marL="1714500" lvl="2" indent="-457200">
              <a:lnSpc>
                <a:spcPct val="90000"/>
              </a:lnSpc>
              <a:buClrTx/>
              <a:buSzTx/>
              <a:buFontTx/>
              <a:buChar char="•"/>
              <a:defRPr/>
            </a:pPr>
            <a:r>
              <a:rPr lang="en-US" dirty="0" smtClean="0">
                <a:latin typeface="Comic Sans MS" pitchFamily="66" charset="0"/>
              </a:rPr>
              <a:t>Goal – cook 6 at a time</a:t>
            </a:r>
          </a:p>
          <a:p>
            <a:pPr marL="1714500" lvl="2" indent="-457200">
              <a:lnSpc>
                <a:spcPct val="90000"/>
              </a:lnSpc>
              <a:buClrTx/>
              <a:buSzTx/>
              <a:buFontTx/>
              <a:buChar char="•"/>
              <a:defRPr/>
            </a:pPr>
            <a:r>
              <a:rPr lang="en-US" dirty="0" smtClean="0">
                <a:latin typeface="Comic Sans MS" pitchFamily="66" charset="0"/>
              </a:rPr>
              <a:t>Problem – couldn’t count</a:t>
            </a:r>
          </a:p>
          <a:p>
            <a:pPr marL="1714500" lvl="2" indent="-457200">
              <a:lnSpc>
                <a:spcPct val="90000"/>
              </a:lnSpc>
              <a:buClrTx/>
              <a:buSzTx/>
              <a:buFontTx/>
              <a:buChar char="•"/>
              <a:defRPr/>
            </a:pPr>
            <a:r>
              <a:rPr lang="en-US" dirty="0" smtClean="0">
                <a:latin typeface="Comic Sans MS" pitchFamily="66" charset="0"/>
              </a:rPr>
              <a:t>Package chicken 6 per container</a:t>
            </a:r>
          </a:p>
          <a:p>
            <a:pPr marL="1257300" lvl="1" indent="-533400">
              <a:lnSpc>
                <a:spcPct val="90000"/>
              </a:lnSpc>
              <a:buClrTx/>
              <a:buSzTx/>
              <a:buFont typeface="Wingdings" pitchFamily="2" charset="2"/>
              <a:buChar char="§"/>
              <a:defRPr/>
            </a:pPr>
            <a:r>
              <a:rPr lang="en-US" b="1" u="sng" dirty="0" smtClean="0">
                <a:solidFill>
                  <a:schemeClr val="accent1">
                    <a:lumMod val="50000"/>
                  </a:schemeClr>
                </a:solidFill>
                <a:latin typeface="Comic Sans MS" pitchFamily="66" charset="0"/>
              </a:rPr>
              <a:t>GOAL</a:t>
            </a:r>
            <a:r>
              <a:rPr lang="en-US" dirty="0" smtClean="0">
                <a:latin typeface="Comic Sans MS" pitchFamily="66" charset="0"/>
              </a:rPr>
              <a:t> – Make the lack of talent irrelevant!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0" y="-152400"/>
            <a:ext cx="9144000" cy="5715000"/>
          </a:xfrm>
        </p:spPr>
        <p:txBody>
          <a:bodyPr/>
          <a:lstStyle/>
          <a:p>
            <a:pPr marL="609600" indent="-609600">
              <a:lnSpc>
                <a:spcPct val="90000"/>
              </a:lnSpc>
              <a:buClr>
                <a:schemeClr val="tx1"/>
              </a:buClr>
              <a:buFont typeface="Wingdings" pitchFamily="2" charset="2"/>
              <a:buNone/>
              <a:defRPr/>
            </a:pPr>
            <a:endParaRPr lang="en-US" sz="1800" b="1" dirty="0" smtClean="0"/>
          </a:p>
          <a:p>
            <a:pPr marL="1257300" lvl="1" indent="-533400">
              <a:lnSpc>
                <a:spcPct val="90000"/>
              </a:lnSpc>
              <a:buClrTx/>
              <a:buFont typeface="Wingdings" pitchFamily="2" charset="2"/>
              <a:buChar char="§"/>
              <a:defRPr/>
            </a:pPr>
            <a:r>
              <a:rPr lang="en-US" sz="2600" b="1" u="sng" dirty="0" smtClean="0">
                <a:solidFill>
                  <a:schemeClr val="accent1">
                    <a:lumMod val="50000"/>
                  </a:schemeClr>
                </a:solidFill>
                <a:latin typeface="Comic Sans MS" pitchFamily="66" charset="0"/>
                <a:cs typeface="Arial" charset="0"/>
              </a:rPr>
              <a:t>Assumptions</a:t>
            </a:r>
            <a:r>
              <a:rPr lang="en-US" sz="2600" dirty="0" smtClean="0">
                <a:solidFill>
                  <a:schemeClr val="accent1">
                    <a:lumMod val="50000"/>
                  </a:schemeClr>
                </a:solidFill>
                <a:latin typeface="Comic Sans MS" pitchFamily="66" charset="0"/>
                <a:cs typeface="Arial" charset="0"/>
              </a:rPr>
              <a:t>:</a:t>
            </a:r>
          </a:p>
          <a:p>
            <a:pPr marL="1600200" lvl="2" indent="-457200">
              <a:lnSpc>
                <a:spcPct val="90000"/>
              </a:lnSpc>
              <a:buClrTx/>
              <a:buFontTx/>
              <a:buChar char="•"/>
              <a:defRPr/>
            </a:pPr>
            <a:r>
              <a:rPr lang="en-US" sz="2500" dirty="0" smtClean="0">
                <a:latin typeface="Comic Sans MS" pitchFamily="66" charset="0"/>
                <a:cs typeface="Arial" charset="0"/>
              </a:rPr>
              <a:t>People located higher in organization are smarter</a:t>
            </a:r>
          </a:p>
          <a:p>
            <a:pPr marL="1600200" lvl="2" indent="-457200">
              <a:lnSpc>
                <a:spcPct val="90000"/>
              </a:lnSpc>
              <a:buClrTx/>
              <a:buFontTx/>
              <a:buChar char="•"/>
              <a:defRPr/>
            </a:pPr>
            <a:r>
              <a:rPr lang="en-US" sz="2500" dirty="0" smtClean="0">
                <a:latin typeface="Comic Sans MS" pitchFamily="66" charset="0"/>
                <a:cs typeface="Arial" charset="0"/>
              </a:rPr>
              <a:t>They have better information; therefore, they better know what’s going on in the organization</a:t>
            </a:r>
          </a:p>
          <a:p>
            <a:pPr marL="1600200" lvl="2" indent="-457200">
              <a:lnSpc>
                <a:spcPct val="90000"/>
              </a:lnSpc>
              <a:buClrTx/>
              <a:buFontTx/>
              <a:buChar char="•"/>
              <a:defRPr/>
            </a:pPr>
            <a:r>
              <a:rPr lang="en-US" sz="2500" dirty="0" smtClean="0">
                <a:latin typeface="Comic Sans MS" pitchFamily="66" charset="0"/>
                <a:cs typeface="Arial" charset="0"/>
              </a:rPr>
              <a:t>Watching over people (preventing them from making mistakes) is a primary task of management!</a:t>
            </a:r>
          </a:p>
          <a:p>
            <a:pPr marL="1600200" lvl="2" indent="-457200">
              <a:lnSpc>
                <a:spcPct val="90000"/>
              </a:lnSpc>
              <a:buClrTx/>
              <a:buFontTx/>
              <a:buNone/>
              <a:defRPr/>
            </a:pPr>
            <a:endParaRPr lang="en-US" sz="1000" dirty="0" smtClean="0">
              <a:latin typeface="Comic Sans MS" pitchFamily="66" charset="0"/>
              <a:cs typeface="Arial" charset="0"/>
            </a:endParaRPr>
          </a:p>
          <a:p>
            <a:pPr marL="1257300" lvl="1" indent="-533400">
              <a:lnSpc>
                <a:spcPct val="90000"/>
              </a:lnSpc>
              <a:buClrTx/>
              <a:buFont typeface="Wingdings" pitchFamily="2" charset="2"/>
              <a:buChar char="§"/>
              <a:defRPr/>
            </a:pPr>
            <a:r>
              <a:rPr lang="en-US" sz="2600" b="1" u="sng" dirty="0" smtClean="0">
                <a:solidFill>
                  <a:schemeClr val="accent1">
                    <a:lumMod val="50000"/>
                  </a:schemeClr>
                </a:solidFill>
                <a:latin typeface="Comic Sans MS" pitchFamily="66" charset="0"/>
                <a:cs typeface="Arial" charset="0"/>
              </a:rPr>
              <a:t>Reality</a:t>
            </a:r>
            <a:r>
              <a:rPr lang="en-US" sz="2600" dirty="0" smtClean="0">
                <a:solidFill>
                  <a:schemeClr val="accent1">
                    <a:lumMod val="50000"/>
                  </a:schemeClr>
                </a:solidFill>
                <a:latin typeface="Comic Sans MS" pitchFamily="66" charset="0"/>
                <a:cs typeface="Arial" charset="0"/>
              </a:rPr>
              <a:t>:</a:t>
            </a:r>
          </a:p>
          <a:p>
            <a:pPr marL="1600200" lvl="2" indent="-457200">
              <a:lnSpc>
                <a:spcPct val="90000"/>
              </a:lnSpc>
              <a:buClrTx/>
              <a:buFontTx/>
              <a:buChar char="•"/>
              <a:defRPr/>
            </a:pPr>
            <a:r>
              <a:rPr lang="en-US" sz="2500" dirty="0" smtClean="0">
                <a:latin typeface="Comic Sans MS" pitchFamily="66" charset="0"/>
                <a:cs typeface="Arial" charset="0"/>
              </a:rPr>
              <a:t>People tend to say what they think the boss wants to hear, thus distortions occur at every level of reporting</a:t>
            </a:r>
          </a:p>
          <a:p>
            <a:pPr marL="1600200" lvl="2" indent="-457200">
              <a:lnSpc>
                <a:spcPct val="90000"/>
              </a:lnSpc>
              <a:buClrTx/>
              <a:buFontTx/>
              <a:buChar char="•"/>
              <a:defRPr/>
            </a:pPr>
            <a:r>
              <a:rPr lang="en-US" sz="2500" dirty="0" smtClean="0">
                <a:latin typeface="Comic Sans MS" pitchFamily="66" charset="0"/>
                <a:cs typeface="Arial" charset="0"/>
              </a:rPr>
              <a:t>The greater the number of levels, the greater the opportunity for factual distortions</a:t>
            </a:r>
          </a:p>
          <a:p>
            <a:pPr marL="1600200" lvl="2" indent="-457200">
              <a:lnSpc>
                <a:spcPct val="90000"/>
              </a:lnSpc>
              <a:buClrTx/>
              <a:buFontTx/>
              <a:buChar char="•"/>
              <a:defRPr/>
            </a:pPr>
            <a:r>
              <a:rPr lang="en-US" sz="2500" dirty="0" smtClean="0">
                <a:latin typeface="Comic Sans MS" pitchFamily="66" charset="0"/>
                <a:cs typeface="Arial" charset="0"/>
              </a:rPr>
              <a:t>The higher you go in an organization the more dissonance between perception and reality </a:t>
            </a:r>
          </a:p>
          <a:p>
            <a:pPr marL="1600200" lvl="2" indent="-457200">
              <a:lnSpc>
                <a:spcPct val="90000"/>
              </a:lnSpc>
              <a:buClrTx/>
              <a:buFontTx/>
              <a:buChar char="•"/>
              <a:defRPr/>
            </a:pPr>
            <a:r>
              <a:rPr lang="en-US" sz="2500" dirty="0" smtClean="0">
                <a:latin typeface="Comic Sans MS" pitchFamily="66" charset="0"/>
                <a:cs typeface="Arial" charset="0"/>
              </a:rPr>
              <a:t>Therefore, higher level managers often make decisions based upon completely fraudulent data!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04800" y="1676400"/>
            <a:ext cx="8062913" cy="4953000"/>
          </a:xfrm>
        </p:spPr>
        <p:txBody>
          <a:bodyPr/>
          <a:lstStyle/>
          <a:p>
            <a:pPr marL="609600" indent="-609600">
              <a:buClrTx/>
              <a:buFont typeface="Wingdings" pitchFamily="2" charset="2"/>
              <a:buAutoNum type="arabicPeriod"/>
              <a:defRPr/>
            </a:pPr>
            <a:r>
              <a:rPr lang="en-US" dirty="0" smtClean="0">
                <a:latin typeface="Comic Sans MS" pitchFamily="66" charset="0"/>
              </a:rPr>
              <a:t>Devise a support system</a:t>
            </a:r>
          </a:p>
          <a:p>
            <a:pPr marL="609600" indent="-609600">
              <a:buClrTx/>
              <a:buFont typeface="Wingdings" pitchFamily="2" charset="2"/>
              <a:buAutoNum type="arabicPeriod"/>
              <a:defRPr/>
            </a:pPr>
            <a:r>
              <a:rPr lang="en-US" dirty="0" smtClean="0">
                <a:latin typeface="Comic Sans MS" pitchFamily="66" charset="0"/>
              </a:rPr>
              <a:t>Find a complementary partner</a:t>
            </a:r>
          </a:p>
          <a:p>
            <a:pPr marL="1257300" lvl="1" indent="-533400">
              <a:buClrTx/>
              <a:buSzTx/>
              <a:buFont typeface="Wingdings" pitchFamily="2" charset="2"/>
              <a:buChar char="§"/>
              <a:defRPr/>
            </a:pPr>
            <a:r>
              <a:rPr lang="en-US" dirty="0" smtClean="0">
                <a:latin typeface="Comic Sans MS" pitchFamily="66" charset="0"/>
              </a:rPr>
              <a:t>Most people are good at some things and bad at others</a:t>
            </a:r>
          </a:p>
          <a:p>
            <a:pPr marL="1257300" lvl="1" indent="-533400">
              <a:buClrTx/>
              <a:buSzTx/>
              <a:buFont typeface="Wingdings" pitchFamily="2" charset="2"/>
              <a:buChar char="§"/>
              <a:defRPr/>
            </a:pPr>
            <a:r>
              <a:rPr lang="en-US" dirty="0" smtClean="0">
                <a:latin typeface="Comic Sans MS" pitchFamily="66" charset="0"/>
              </a:rPr>
              <a:t>Most jobs require unrealistic combinations of talents</a:t>
            </a:r>
          </a:p>
          <a:p>
            <a:pPr marL="1257300" lvl="1" indent="-533400">
              <a:buClrTx/>
              <a:buSzTx/>
              <a:buFont typeface="Wingdings" pitchFamily="2" charset="2"/>
              <a:buChar char="§"/>
              <a:defRPr/>
            </a:pPr>
            <a:r>
              <a:rPr lang="en-US" b="1" u="sng" dirty="0" smtClean="0">
                <a:solidFill>
                  <a:schemeClr val="accent1">
                    <a:lumMod val="50000"/>
                  </a:schemeClr>
                </a:solidFill>
                <a:latin typeface="Comic Sans MS" pitchFamily="66" charset="0"/>
              </a:rPr>
              <a:t>Goal</a:t>
            </a:r>
            <a:r>
              <a:rPr lang="en-US" dirty="0" smtClean="0">
                <a:solidFill>
                  <a:schemeClr val="accent1">
                    <a:lumMod val="50000"/>
                  </a:schemeClr>
                </a:solidFill>
                <a:latin typeface="Comic Sans MS" pitchFamily="66" charset="0"/>
              </a:rPr>
              <a:t> </a:t>
            </a:r>
            <a:r>
              <a:rPr lang="en-US" b="1" dirty="0" smtClean="0">
                <a:solidFill>
                  <a:schemeClr val="accent1">
                    <a:lumMod val="50000"/>
                  </a:schemeClr>
                </a:solidFill>
                <a:latin typeface="Comic Sans MS" pitchFamily="66" charset="0"/>
              </a:rPr>
              <a:t>– build a partnership that is well-rounded even if the individuals aren’t!</a:t>
            </a:r>
          </a:p>
        </p:txBody>
      </p:sp>
      <p:sp>
        <p:nvSpPr>
          <p:cNvPr id="62467" name="Rectangle 5"/>
          <p:cNvSpPr>
            <a:spLocks noGrp="1" noChangeArrowheads="1"/>
          </p:cNvSpPr>
          <p:nvPr>
            <p:ph type="title"/>
          </p:nvPr>
        </p:nvSpPr>
        <p:spPr>
          <a:xfrm>
            <a:off x="0" y="609600"/>
            <a:ext cx="9296400" cy="838200"/>
          </a:xfrm>
        </p:spPr>
        <p:txBody>
          <a:bodyPr/>
          <a:lstStyle/>
          <a:p>
            <a:pPr algn="ctr">
              <a:defRPr/>
            </a:pPr>
            <a:r>
              <a:rPr lang="en-US" sz="4000" b="1" dirty="0" smtClean="0">
                <a:solidFill>
                  <a:schemeClr val="tx2">
                    <a:lumMod val="50000"/>
                  </a:schemeClr>
                </a:solidFill>
                <a:latin typeface="Comic Sans MS" pitchFamily="66" charset="0"/>
              </a:rPr>
              <a:t>Ways to Manage Around a Lack of Talent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04800" y="1676400"/>
            <a:ext cx="8062912" cy="4953000"/>
          </a:xfrm>
        </p:spPr>
        <p:txBody>
          <a:bodyPr/>
          <a:lstStyle/>
          <a:p>
            <a:pPr marL="609600" indent="-609600">
              <a:buClrTx/>
              <a:buFont typeface="Wingdings" pitchFamily="2" charset="2"/>
              <a:buAutoNum type="arabicPeriod"/>
              <a:defRPr/>
            </a:pPr>
            <a:r>
              <a:rPr lang="en-US" dirty="0" smtClean="0">
                <a:latin typeface="Comic Sans MS" pitchFamily="66" charset="0"/>
              </a:rPr>
              <a:t>Devise a support system</a:t>
            </a:r>
          </a:p>
          <a:p>
            <a:pPr marL="609600" indent="-609600">
              <a:buClrTx/>
              <a:buFont typeface="Wingdings" pitchFamily="2" charset="2"/>
              <a:buAutoNum type="arabicPeriod"/>
              <a:defRPr/>
            </a:pPr>
            <a:r>
              <a:rPr lang="en-US" dirty="0" smtClean="0">
                <a:latin typeface="Comic Sans MS" pitchFamily="66" charset="0"/>
              </a:rPr>
              <a:t>Find a complementary partner</a:t>
            </a:r>
          </a:p>
          <a:p>
            <a:pPr marL="609600" indent="-609600">
              <a:buClrTx/>
              <a:buFont typeface="Wingdings" pitchFamily="2" charset="2"/>
              <a:buAutoNum type="arabicPeriod"/>
              <a:defRPr/>
            </a:pPr>
            <a:r>
              <a:rPr lang="en-US" dirty="0" smtClean="0">
                <a:latin typeface="Comic Sans MS" pitchFamily="66" charset="0"/>
              </a:rPr>
              <a:t>Find an alternative role</a:t>
            </a:r>
          </a:p>
          <a:p>
            <a:pPr marL="1257300" lvl="1" indent="-533400">
              <a:buClrTx/>
              <a:buSzTx/>
              <a:buFont typeface="Wingdings" pitchFamily="2" charset="2"/>
              <a:buChar char="§"/>
              <a:defRPr/>
            </a:pPr>
            <a:r>
              <a:rPr lang="en-US" dirty="0" smtClean="0">
                <a:latin typeface="Comic Sans MS" pitchFamily="66" charset="0"/>
              </a:rPr>
              <a:t>Sometimes a person just isn’t right for the job </a:t>
            </a:r>
            <a:r>
              <a:rPr lang="en-US" b="1" u="sng" dirty="0" smtClean="0">
                <a:latin typeface="Comic Sans MS" pitchFamily="66" charset="0"/>
              </a:rPr>
              <a:t>but</a:t>
            </a:r>
          </a:p>
          <a:p>
            <a:pPr marL="1257300" lvl="1" indent="-533400">
              <a:buClrTx/>
              <a:buSzTx/>
              <a:buFont typeface="Wingdings" pitchFamily="2" charset="2"/>
              <a:buChar char="§"/>
              <a:defRPr/>
            </a:pPr>
            <a:r>
              <a:rPr lang="en-US" dirty="0" smtClean="0">
                <a:latin typeface="Comic Sans MS" pitchFamily="66" charset="0"/>
              </a:rPr>
              <a:t>You may be able to move tasks around to better align job assignments with individual talents </a:t>
            </a:r>
            <a:r>
              <a:rPr lang="en-US" b="1" u="sng" dirty="0" smtClean="0">
                <a:latin typeface="Comic Sans MS" pitchFamily="66" charset="0"/>
              </a:rPr>
              <a:t>but</a:t>
            </a:r>
          </a:p>
          <a:p>
            <a:pPr marL="1257300" lvl="1" indent="-533400">
              <a:buClrTx/>
              <a:buSzTx/>
              <a:buFont typeface="Wingdings" pitchFamily="2" charset="2"/>
              <a:buChar char="§"/>
              <a:defRPr/>
            </a:pPr>
            <a:r>
              <a:rPr lang="en-US" dirty="0" smtClean="0">
                <a:latin typeface="Comic Sans MS" pitchFamily="66" charset="0"/>
              </a:rPr>
              <a:t>There are times when the only solution is to move the employee – </a:t>
            </a:r>
            <a:r>
              <a:rPr lang="en-US" b="1" u="sng" dirty="0" smtClean="0">
                <a:solidFill>
                  <a:schemeClr val="accent1">
                    <a:lumMod val="50000"/>
                  </a:schemeClr>
                </a:solidFill>
                <a:latin typeface="Comic Sans MS" pitchFamily="66" charset="0"/>
              </a:rPr>
              <a:t>act quickly</a:t>
            </a:r>
            <a:r>
              <a:rPr lang="en-US" b="1" dirty="0" smtClean="0">
                <a:solidFill>
                  <a:schemeClr val="accent1">
                    <a:lumMod val="50000"/>
                  </a:schemeClr>
                </a:solidFill>
                <a:latin typeface="Comic Sans MS" pitchFamily="66" charset="0"/>
              </a:rPr>
              <a:t>!</a:t>
            </a:r>
            <a:endParaRPr lang="en-US" b="1" u="sng" dirty="0" smtClean="0">
              <a:solidFill>
                <a:schemeClr val="accent1">
                  <a:lumMod val="50000"/>
                </a:schemeClr>
              </a:solidFill>
              <a:latin typeface="Comic Sans MS" pitchFamily="66" charset="0"/>
            </a:endParaRPr>
          </a:p>
          <a:p>
            <a:pPr marL="1257300" lvl="1" indent="-533400">
              <a:buSzTx/>
              <a:buFont typeface="Wingdings" pitchFamily="2" charset="2"/>
              <a:buChar char="§"/>
              <a:defRPr/>
            </a:pPr>
            <a:endParaRPr lang="en-US" dirty="0" smtClean="0">
              <a:latin typeface="+mj-lt"/>
            </a:endParaRPr>
          </a:p>
        </p:txBody>
      </p:sp>
      <p:sp>
        <p:nvSpPr>
          <p:cNvPr id="63491" name="Rectangle 5"/>
          <p:cNvSpPr>
            <a:spLocks noChangeArrowheads="1"/>
          </p:cNvSpPr>
          <p:nvPr/>
        </p:nvSpPr>
        <p:spPr bwMode="auto">
          <a:xfrm>
            <a:off x="-76200" y="152400"/>
            <a:ext cx="9423400" cy="1323975"/>
          </a:xfrm>
          <a:prstGeom prst="rect">
            <a:avLst/>
          </a:prstGeom>
          <a:noFill/>
          <a:ln w="12700">
            <a:noFill/>
            <a:miter lim="800000"/>
            <a:headEnd/>
            <a:tailEnd/>
          </a:ln>
        </p:spPr>
        <p:txBody>
          <a:bodyPr>
            <a:spAutoFit/>
          </a:bodyPr>
          <a:lstStyle/>
          <a:p>
            <a:pPr algn="ctr">
              <a:defRPr/>
            </a:pPr>
            <a:r>
              <a:rPr lang="en-US" sz="4000" b="1" dirty="0">
                <a:solidFill>
                  <a:schemeClr val="tx2">
                    <a:lumMod val="50000"/>
                  </a:schemeClr>
                </a:solidFill>
                <a:latin typeface="Comic Sans MS" pitchFamily="66" charset="0"/>
              </a:rPr>
              <a:t>Ways to Manage Around a Lack of Talent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152400"/>
            <a:ext cx="8839200" cy="701675"/>
          </a:xfrm>
          <a:prstGeom prst="rect">
            <a:avLst/>
          </a:prstGeom>
          <a:noFill/>
          <a:ln w="12700">
            <a:noFill/>
            <a:miter lim="800000"/>
            <a:headEnd/>
            <a:tailEnd/>
          </a:ln>
        </p:spPr>
        <p:txBody>
          <a:bodyPr>
            <a:spAutoFit/>
          </a:bodyPr>
          <a:lstStyle/>
          <a:p>
            <a:pPr algn="ctr">
              <a:spcBef>
                <a:spcPct val="50000"/>
              </a:spcBef>
              <a:defRPr/>
            </a:pPr>
            <a:r>
              <a:rPr lang="en-US" sz="4000" b="1" dirty="0">
                <a:solidFill>
                  <a:schemeClr val="tx2">
                    <a:lumMod val="50000"/>
                  </a:schemeClr>
                </a:solidFill>
                <a:latin typeface="Comic Sans MS" pitchFamily="66" charset="0"/>
              </a:rPr>
              <a:t>Effective Hiring Techniques</a:t>
            </a:r>
          </a:p>
        </p:txBody>
      </p:sp>
      <p:sp>
        <p:nvSpPr>
          <p:cNvPr id="457731" name="Text Box 3"/>
          <p:cNvSpPr txBox="1">
            <a:spLocks noChangeArrowheads="1"/>
          </p:cNvSpPr>
          <p:nvPr/>
        </p:nvSpPr>
        <p:spPr bwMode="auto">
          <a:xfrm>
            <a:off x="0" y="914400"/>
            <a:ext cx="9144000" cy="5730875"/>
          </a:xfrm>
          <a:prstGeom prst="rect">
            <a:avLst/>
          </a:prstGeom>
          <a:noFill/>
          <a:ln w="12700">
            <a:noFill/>
            <a:miter lim="800000"/>
            <a:headEnd/>
            <a:tailEnd/>
          </a:ln>
        </p:spPr>
        <p:txBody>
          <a:bodyPr>
            <a:spAutoFit/>
          </a:bodyPr>
          <a:lstStyle/>
          <a:p>
            <a:pPr marL="571500" indent="-571500">
              <a:spcBef>
                <a:spcPct val="40000"/>
              </a:spcBef>
              <a:spcAft>
                <a:spcPct val="40000"/>
              </a:spcAft>
              <a:buFontTx/>
              <a:buAutoNum type="arabicPeriod"/>
              <a:defRPr/>
            </a:pPr>
            <a:r>
              <a:rPr lang="en-US" sz="3200" dirty="0">
                <a:latin typeface="Comic Sans MS" pitchFamily="66" charset="0"/>
              </a:rPr>
              <a:t>The best candidate is not necessarily the one who performed the same job somewhere else – even if </a:t>
            </a:r>
            <a:r>
              <a:rPr lang="en-US" sz="3200" dirty="0" smtClean="0">
                <a:latin typeface="Comic Sans MS" pitchFamily="66" charset="0"/>
              </a:rPr>
              <a:t>he/she was </a:t>
            </a:r>
            <a:r>
              <a:rPr lang="en-US" sz="3200" dirty="0">
                <a:latin typeface="Comic Sans MS" pitchFamily="66" charset="0"/>
              </a:rPr>
              <a:t>successful!</a:t>
            </a:r>
          </a:p>
          <a:p>
            <a:pPr marL="571500" indent="-571500">
              <a:spcBef>
                <a:spcPct val="40000"/>
              </a:spcBef>
              <a:spcAft>
                <a:spcPct val="40000"/>
              </a:spcAft>
              <a:buFontTx/>
              <a:buAutoNum type="arabicPeriod"/>
              <a:defRPr/>
            </a:pPr>
            <a:r>
              <a:rPr lang="en-US" sz="3200" dirty="0">
                <a:latin typeface="Comic Sans MS" pitchFamily="66" charset="0"/>
              </a:rPr>
              <a:t>Think past “</a:t>
            </a:r>
            <a:r>
              <a:rPr lang="en-US" sz="3200" dirty="0" smtClean="0">
                <a:latin typeface="Comic Sans MS" pitchFamily="66" charset="0"/>
              </a:rPr>
              <a:t>has she </a:t>
            </a:r>
            <a:r>
              <a:rPr lang="en-US" sz="3200" dirty="0">
                <a:latin typeface="Comic Sans MS" pitchFamily="66" charset="0"/>
              </a:rPr>
              <a:t>done it before” to “</a:t>
            </a:r>
            <a:r>
              <a:rPr lang="en-US" sz="3200" dirty="0" smtClean="0">
                <a:latin typeface="Comic Sans MS" pitchFamily="66" charset="0"/>
              </a:rPr>
              <a:t>does she </a:t>
            </a:r>
            <a:r>
              <a:rPr lang="en-US" sz="3200" dirty="0">
                <a:latin typeface="Comic Sans MS" pitchFamily="66" charset="0"/>
              </a:rPr>
              <a:t>have the right talent to succeed here”?</a:t>
            </a:r>
          </a:p>
          <a:p>
            <a:pPr marL="91440" indent="-571500">
              <a:spcBef>
                <a:spcPts val="0"/>
              </a:spcBef>
              <a:spcAft>
                <a:spcPts val="0"/>
              </a:spcAft>
              <a:defRPr/>
            </a:pPr>
            <a:r>
              <a:rPr lang="en-US" sz="3200" dirty="0">
                <a:latin typeface="Comic Sans MS" pitchFamily="66" charset="0"/>
              </a:rPr>
              <a:t>	</a:t>
            </a:r>
            <a:r>
              <a:rPr lang="en-US" sz="2400" u="sng" dirty="0">
                <a:solidFill>
                  <a:schemeClr val="accent1">
                    <a:lumMod val="50000"/>
                  </a:schemeClr>
                </a:solidFill>
                <a:latin typeface="Comic Sans MS" pitchFamily="66" charset="0"/>
              </a:rPr>
              <a:t>Example</a:t>
            </a:r>
            <a:r>
              <a:rPr lang="en-US" sz="2400" dirty="0">
                <a:solidFill>
                  <a:schemeClr val="accent1">
                    <a:lumMod val="50000"/>
                  </a:schemeClr>
                </a:solidFill>
                <a:latin typeface="Comic Sans MS" pitchFamily="66" charset="0"/>
              </a:rPr>
              <a:t>: </a:t>
            </a:r>
            <a:r>
              <a:rPr lang="en-US" sz="2400" dirty="0">
                <a:latin typeface="Comic Sans MS" pitchFamily="66" charset="0"/>
              </a:rPr>
              <a:t>If you have had considerable turnover in a job that requires learning large amounts of information, you may want to change from hiring based upon past experience to hiring based upon 	a demonstrated “love of learning”.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152400"/>
            <a:ext cx="8839200" cy="701675"/>
          </a:xfrm>
          <a:prstGeom prst="rect">
            <a:avLst/>
          </a:prstGeom>
          <a:noFill/>
          <a:ln w="12700">
            <a:noFill/>
            <a:miter lim="800000"/>
            <a:headEnd/>
            <a:tailEnd/>
          </a:ln>
        </p:spPr>
        <p:txBody>
          <a:bodyPr>
            <a:spAutoFit/>
          </a:bodyPr>
          <a:lstStyle/>
          <a:p>
            <a:pPr algn="ctr">
              <a:spcBef>
                <a:spcPct val="50000"/>
              </a:spcBef>
              <a:defRPr/>
            </a:pPr>
            <a:r>
              <a:rPr lang="en-US" sz="4000" b="1" dirty="0">
                <a:solidFill>
                  <a:schemeClr val="tx2">
                    <a:lumMod val="50000"/>
                  </a:schemeClr>
                </a:solidFill>
                <a:latin typeface="Comic Sans MS" pitchFamily="66" charset="0"/>
              </a:rPr>
              <a:t>Effective Hiring Techniques</a:t>
            </a:r>
          </a:p>
        </p:txBody>
      </p:sp>
      <p:sp>
        <p:nvSpPr>
          <p:cNvPr id="457731" name="Text Box 3"/>
          <p:cNvSpPr txBox="1">
            <a:spLocks noChangeArrowheads="1"/>
          </p:cNvSpPr>
          <p:nvPr/>
        </p:nvSpPr>
        <p:spPr bwMode="auto">
          <a:xfrm>
            <a:off x="0" y="914400"/>
            <a:ext cx="9144000" cy="5311775"/>
          </a:xfrm>
          <a:prstGeom prst="rect">
            <a:avLst/>
          </a:prstGeom>
          <a:noFill/>
          <a:ln w="12700">
            <a:noFill/>
            <a:miter lim="800000"/>
            <a:headEnd/>
            <a:tailEnd/>
          </a:ln>
        </p:spPr>
        <p:txBody>
          <a:bodyPr>
            <a:spAutoFit/>
          </a:bodyPr>
          <a:lstStyle/>
          <a:p>
            <a:pPr marL="571500" indent="-571500">
              <a:spcBef>
                <a:spcPct val="40000"/>
              </a:spcBef>
              <a:spcAft>
                <a:spcPct val="40000"/>
              </a:spcAft>
              <a:buFont typeface="Arial" charset="0"/>
              <a:buAutoNum type="arabicPeriod" startAt="3"/>
            </a:pPr>
            <a:r>
              <a:rPr lang="en-US" sz="3200" dirty="0">
                <a:latin typeface="Comic Sans MS" pitchFamily="66" charset="0"/>
              </a:rPr>
              <a:t>Consider the candidate’s commitment to the “mission” of </a:t>
            </a:r>
            <a:r>
              <a:rPr lang="en-US" sz="3200" dirty="0" smtClean="0">
                <a:latin typeface="Comic Sans MS" pitchFamily="66" charset="0"/>
              </a:rPr>
              <a:t>the organization </a:t>
            </a:r>
            <a:r>
              <a:rPr lang="en-US" sz="3200" dirty="0">
                <a:latin typeface="Comic Sans MS" pitchFamily="66" charset="0"/>
              </a:rPr>
              <a:t>– inquire about </a:t>
            </a:r>
            <a:r>
              <a:rPr lang="en-US" sz="3200" dirty="0" smtClean="0">
                <a:latin typeface="Comic Sans MS" pitchFamily="66" charset="0"/>
              </a:rPr>
              <a:t>his/her </a:t>
            </a:r>
            <a:r>
              <a:rPr lang="en-US" sz="3200" dirty="0">
                <a:latin typeface="Comic Sans MS" pitchFamily="66" charset="0"/>
              </a:rPr>
              <a:t>career and personal goals.</a:t>
            </a:r>
          </a:p>
          <a:p>
            <a:pPr marL="571500" indent="-571500">
              <a:spcBef>
                <a:spcPct val="40000"/>
              </a:spcBef>
              <a:spcAft>
                <a:spcPct val="40000"/>
              </a:spcAft>
              <a:buFont typeface="Arial" charset="0"/>
              <a:buAutoNum type="arabicPeriod" startAt="3"/>
            </a:pPr>
            <a:r>
              <a:rPr lang="en-US" sz="3200" dirty="0">
                <a:latin typeface="Comic Sans MS" pitchFamily="66" charset="0"/>
              </a:rPr>
              <a:t>Know what role you expect the employee to play in </a:t>
            </a:r>
            <a:r>
              <a:rPr lang="en-US" sz="3200" dirty="0" smtClean="0">
                <a:latin typeface="Comic Sans MS" pitchFamily="66" charset="0"/>
              </a:rPr>
              <a:t>bringing about the </a:t>
            </a:r>
            <a:r>
              <a:rPr lang="en-US" sz="3200" dirty="0">
                <a:latin typeface="Comic Sans MS" pitchFamily="66" charset="0"/>
              </a:rPr>
              <a:t>success of the organization and measure congruence with the candidate’s personal goals.</a:t>
            </a:r>
          </a:p>
          <a:p>
            <a:pPr marL="571500" indent="-571500">
              <a:spcBef>
                <a:spcPct val="40000"/>
              </a:spcBef>
              <a:spcAft>
                <a:spcPct val="40000"/>
              </a:spcAft>
              <a:buFont typeface="Arial" charset="0"/>
              <a:buAutoNum type="arabicPeriod" startAt="3"/>
            </a:pPr>
            <a:r>
              <a:rPr lang="en-US" sz="3200" dirty="0">
                <a:latin typeface="Comic Sans MS" pitchFamily="66" charset="0"/>
              </a:rPr>
              <a:t>If the person is to work on a team, consider how </a:t>
            </a:r>
            <a:r>
              <a:rPr lang="en-US" sz="3200" dirty="0" smtClean="0">
                <a:latin typeface="Comic Sans MS" pitchFamily="66" charset="0"/>
              </a:rPr>
              <a:t>he/she </a:t>
            </a:r>
            <a:r>
              <a:rPr lang="en-US" sz="3200" dirty="0">
                <a:latin typeface="Comic Sans MS" pitchFamily="66" charset="0"/>
              </a:rPr>
              <a:t>will “fit in” with the group!</a:t>
            </a:r>
            <a:endParaRPr lang="en-US" sz="28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152400"/>
            <a:ext cx="8839200" cy="701675"/>
          </a:xfrm>
          <a:prstGeom prst="rect">
            <a:avLst/>
          </a:prstGeom>
          <a:noFill/>
          <a:ln w="12700">
            <a:noFill/>
            <a:miter lim="800000"/>
            <a:headEnd/>
            <a:tailEnd/>
          </a:ln>
        </p:spPr>
        <p:txBody>
          <a:bodyPr>
            <a:spAutoFit/>
          </a:bodyPr>
          <a:lstStyle/>
          <a:p>
            <a:pPr algn="ctr">
              <a:spcBef>
                <a:spcPct val="50000"/>
              </a:spcBef>
              <a:defRPr/>
            </a:pPr>
            <a:r>
              <a:rPr lang="en-US" sz="4000" b="1" dirty="0">
                <a:solidFill>
                  <a:schemeClr val="tx2">
                    <a:lumMod val="50000"/>
                  </a:schemeClr>
                </a:solidFill>
                <a:latin typeface="Comic Sans MS" pitchFamily="66" charset="0"/>
              </a:rPr>
              <a:t>Effective Hiring Techniques</a:t>
            </a:r>
          </a:p>
        </p:txBody>
      </p:sp>
      <p:sp>
        <p:nvSpPr>
          <p:cNvPr id="457731" name="Text Box 3"/>
          <p:cNvSpPr txBox="1">
            <a:spLocks noChangeArrowheads="1"/>
          </p:cNvSpPr>
          <p:nvPr/>
        </p:nvSpPr>
        <p:spPr bwMode="auto">
          <a:xfrm>
            <a:off x="0" y="914400"/>
            <a:ext cx="9144000" cy="5213350"/>
          </a:xfrm>
          <a:prstGeom prst="rect">
            <a:avLst/>
          </a:prstGeom>
          <a:noFill/>
          <a:ln w="12700">
            <a:noFill/>
            <a:miter lim="800000"/>
            <a:headEnd/>
            <a:tailEnd/>
          </a:ln>
        </p:spPr>
        <p:txBody>
          <a:bodyPr>
            <a:spAutoFit/>
          </a:bodyPr>
          <a:lstStyle/>
          <a:p>
            <a:pPr marL="571500" indent="-571500">
              <a:spcBef>
                <a:spcPct val="40000"/>
              </a:spcBef>
              <a:spcAft>
                <a:spcPct val="40000"/>
              </a:spcAft>
              <a:buFont typeface="+mj-lt"/>
              <a:buAutoNum type="arabicPeriod" startAt="6"/>
              <a:defRPr/>
            </a:pPr>
            <a:r>
              <a:rPr lang="en-US" sz="3200" dirty="0">
                <a:latin typeface="Comic Sans MS" pitchFamily="66" charset="0"/>
              </a:rPr>
              <a:t>Follow your organization’s policies for evaluating the credentials of job candidates but:</a:t>
            </a:r>
          </a:p>
          <a:p>
            <a:pPr marL="1485900" lvl="1" indent="-571500">
              <a:spcBef>
                <a:spcPct val="40000"/>
              </a:spcBef>
              <a:spcAft>
                <a:spcPct val="40000"/>
              </a:spcAft>
              <a:buFont typeface="Arial" pitchFamily="34" charset="0"/>
              <a:buChar char="•"/>
              <a:defRPr/>
            </a:pPr>
            <a:r>
              <a:rPr lang="en-US" sz="2800" dirty="0">
                <a:latin typeface="Comic Sans MS" pitchFamily="66" charset="0"/>
              </a:rPr>
              <a:t>look beyond old definitions of “the best qualified” (education, experience) to</a:t>
            </a:r>
          </a:p>
          <a:p>
            <a:pPr marL="1485900" lvl="2" indent="-571500">
              <a:spcBef>
                <a:spcPct val="40000"/>
              </a:spcBef>
              <a:spcAft>
                <a:spcPct val="40000"/>
              </a:spcAft>
              <a:buFont typeface="Arial" pitchFamily="34" charset="0"/>
              <a:buChar char="•"/>
              <a:tabLst>
                <a:tab pos="1092200" algn="l"/>
              </a:tabLst>
              <a:defRPr/>
            </a:pPr>
            <a:r>
              <a:rPr lang="en-US" sz="2800" dirty="0">
                <a:latin typeface="Comic Sans MS" pitchFamily="66" charset="0"/>
              </a:rPr>
              <a:t>the “best fit” (commitment to mission, right talents for success, ability to work as team member) and</a:t>
            </a:r>
          </a:p>
          <a:p>
            <a:pPr marL="1435100" indent="-520700">
              <a:spcBef>
                <a:spcPct val="40000"/>
              </a:spcBef>
              <a:spcAft>
                <a:spcPct val="40000"/>
              </a:spcAft>
              <a:buFont typeface="Arial" pitchFamily="34" charset="0"/>
              <a:buChar char="•"/>
              <a:defRPr/>
            </a:pPr>
            <a:r>
              <a:rPr lang="en-US" sz="2800" dirty="0">
                <a:latin typeface="Comic Sans MS" pitchFamily="66" charset="0"/>
              </a:rPr>
              <a:t>finally, trust your instincts!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7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52400" y="76200"/>
            <a:ext cx="8839200" cy="1570038"/>
          </a:xfrm>
          <a:prstGeom prst="rect">
            <a:avLst/>
          </a:prstGeom>
          <a:noFill/>
          <a:ln w="12700">
            <a:noFill/>
            <a:miter lim="800000"/>
            <a:headEnd/>
            <a:tailEnd/>
          </a:ln>
        </p:spPr>
        <p:txBody>
          <a:bodyPr>
            <a:spAutoFit/>
          </a:bodyPr>
          <a:lstStyle/>
          <a:p>
            <a:pPr algn="ctr">
              <a:spcBef>
                <a:spcPct val="50000"/>
              </a:spcBef>
              <a:defRPr/>
            </a:pPr>
            <a:r>
              <a:rPr lang="en-US" sz="4800" b="1" dirty="0">
                <a:solidFill>
                  <a:schemeClr val="tx2">
                    <a:lumMod val="50000"/>
                  </a:schemeClr>
                </a:solidFill>
                <a:latin typeface="Comic Sans MS" pitchFamily="66" charset="0"/>
              </a:rPr>
              <a:t>Three Basic Tasks of Supervision</a:t>
            </a:r>
          </a:p>
        </p:txBody>
      </p:sp>
      <p:sp>
        <p:nvSpPr>
          <p:cNvPr id="457731" name="Text Box 3"/>
          <p:cNvSpPr txBox="1">
            <a:spLocks noChangeArrowheads="1"/>
          </p:cNvSpPr>
          <p:nvPr/>
        </p:nvSpPr>
        <p:spPr bwMode="auto">
          <a:xfrm>
            <a:off x="1295400" y="2216150"/>
            <a:ext cx="7086600" cy="3270250"/>
          </a:xfrm>
          <a:prstGeom prst="rect">
            <a:avLst/>
          </a:prstGeom>
          <a:noFill/>
          <a:ln w="12700">
            <a:noFill/>
            <a:miter lim="800000"/>
            <a:headEnd/>
            <a:tailEnd/>
          </a:ln>
        </p:spPr>
        <p:txBody>
          <a:bodyPr wrap="square">
            <a:spAutoFit/>
          </a:bodyPr>
          <a:lstStyle/>
          <a:p>
            <a:pPr marL="571500" indent="-571500">
              <a:spcBef>
                <a:spcPct val="40000"/>
              </a:spcBef>
              <a:spcAft>
                <a:spcPct val="40000"/>
              </a:spcAft>
              <a:buFontTx/>
              <a:buAutoNum type="arabicPeriod"/>
            </a:pPr>
            <a:r>
              <a:rPr lang="en-US" sz="3600" u="sng" dirty="0">
                <a:latin typeface="Comic Sans MS" pitchFamily="66" charset="0"/>
              </a:rPr>
              <a:t>Establish</a:t>
            </a:r>
            <a:r>
              <a:rPr lang="en-US" sz="3600" dirty="0">
                <a:latin typeface="Comic Sans MS" pitchFamily="66" charset="0"/>
              </a:rPr>
              <a:t> clear performance  expectations</a:t>
            </a:r>
          </a:p>
          <a:p>
            <a:pPr marL="571500" indent="-571500">
              <a:spcBef>
                <a:spcPct val="40000"/>
              </a:spcBef>
              <a:spcAft>
                <a:spcPct val="40000"/>
              </a:spcAft>
              <a:buFontTx/>
              <a:buAutoNum type="arabicPeriod"/>
            </a:pPr>
            <a:r>
              <a:rPr lang="en-US" sz="3600" u="sng" dirty="0">
                <a:latin typeface="Comic Sans MS" pitchFamily="66" charset="0"/>
              </a:rPr>
              <a:t>Motivate</a:t>
            </a:r>
            <a:r>
              <a:rPr lang="en-US" sz="3600" dirty="0">
                <a:latin typeface="Comic Sans MS" pitchFamily="66" charset="0"/>
              </a:rPr>
              <a:t> performance</a:t>
            </a:r>
          </a:p>
          <a:p>
            <a:pPr marL="571500" indent="-571500">
              <a:spcBef>
                <a:spcPct val="40000"/>
              </a:spcBef>
              <a:spcAft>
                <a:spcPct val="40000"/>
              </a:spcAft>
              <a:buFontTx/>
              <a:buAutoNum type="arabicPeriod"/>
            </a:pPr>
            <a:r>
              <a:rPr lang="en-US" sz="3600" u="sng" dirty="0">
                <a:latin typeface="Comic Sans MS" pitchFamily="66" charset="0"/>
              </a:rPr>
              <a:t>Evaluate</a:t>
            </a:r>
            <a:r>
              <a:rPr lang="en-US" sz="3600" dirty="0">
                <a:latin typeface="Comic Sans MS" pitchFamily="66" charset="0"/>
              </a:rPr>
              <a:t> performance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52400" y="76200"/>
            <a:ext cx="8839200" cy="1570037"/>
          </a:xfrm>
          <a:prstGeom prst="rect">
            <a:avLst/>
          </a:prstGeom>
          <a:noFill/>
          <a:ln w="12700">
            <a:noFill/>
            <a:miter lim="800000"/>
            <a:headEnd/>
            <a:tailEnd/>
          </a:ln>
        </p:spPr>
        <p:txBody>
          <a:bodyPr>
            <a:spAutoFit/>
          </a:bodyPr>
          <a:lstStyle/>
          <a:p>
            <a:pPr algn="ctr">
              <a:spcBef>
                <a:spcPct val="50000"/>
              </a:spcBef>
              <a:defRPr/>
            </a:pPr>
            <a:r>
              <a:rPr lang="en-US" sz="4800" b="1" dirty="0">
                <a:solidFill>
                  <a:schemeClr val="tx2">
                    <a:lumMod val="50000"/>
                  </a:schemeClr>
                </a:solidFill>
                <a:latin typeface="Comic Sans MS" pitchFamily="66" charset="0"/>
              </a:rPr>
              <a:t>Three Basic Tasks of Supervision</a:t>
            </a:r>
          </a:p>
        </p:txBody>
      </p:sp>
      <p:sp>
        <p:nvSpPr>
          <p:cNvPr id="68611" name="Text Box 3"/>
          <p:cNvSpPr txBox="1">
            <a:spLocks noChangeArrowheads="1"/>
          </p:cNvSpPr>
          <p:nvPr/>
        </p:nvSpPr>
        <p:spPr bwMode="auto">
          <a:xfrm>
            <a:off x="457200" y="2819400"/>
            <a:ext cx="8686800" cy="3835400"/>
          </a:xfrm>
          <a:prstGeom prst="rect">
            <a:avLst/>
          </a:prstGeom>
          <a:noFill/>
          <a:ln w="12700">
            <a:noFill/>
            <a:miter lim="800000"/>
            <a:headEnd/>
            <a:tailEnd/>
          </a:ln>
        </p:spPr>
        <p:txBody>
          <a:bodyPr>
            <a:spAutoFit/>
          </a:bodyPr>
          <a:lstStyle/>
          <a:p>
            <a:pPr marL="1028700" lvl="1" indent="-571500">
              <a:spcBef>
                <a:spcPct val="40000"/>
              </a:spcBef>
              <a:spcAft>
                <a:spcPct val="40000"/>
              </a:spcAft>
              <a:buFont typeface="Wingdings" pitchFamily="2" charset="2"/>
              <a:buChar char="§"/>
              <a:defRPr/>
            </a:pPr>
            <a:r>
              <a:rPr lang="en-US" sz="3200" b="1" u="sng" dirty="0">
                <a:solidFill>
                  <a:schemeClr val="accent1">
                    <a:lumMod val="50000"/>
                  </a:schemeClr>
                </a:solidFill>
                <a:latin typeface="Comic Sans MS" pitchFamily="66" charset="0"/>
              </a:rPr>
              <a:t>Common complaint</a:t>
            </a:r>
            <a:r>
              <a:rPr lang="en-US" sz="3200" b="1" dirty="0">
                <a:solidFill>
                  <a:schemeClr val="accent1">
                    <a:lumMod val="50000"/>
                  </a:schemeClr>
                </a:solidFill>
                <a:latin typeface="Comic Sans MS" pitchFamily="66" charset="0"/>
              </a:rPr>
              <a:t> </a:t>
            </a:r>
            <a:r>
              <a:rPr lang="en-US" sz="3200" dirty="0">
                <a:latin typeface="Comic Sans MS" pitchFamily="66" charset="0"/>
              </a:rPr>
              <a:t>– “I didn’t know she wanted me to do that.”  Just because you thought you communicated clearly doesn’t mean you succeeded!</a:t>
            </a:r>
            <a:endParaRPr lang="en-US" sz="3200" u="sng" dirty="0">
              <a:latin typeface="Comic Sans MS" pitchFamily="66" charset="0"/>
            </a:endParaRPr>
          </a:p>
          <a:p>
            <a:pPr marL="1028700" lvl="1" indent="-571500">
              <a:spcBef>
                <a:spcPct val="40000"/>
              </a:spcBef>
              <a:spcAft>
                <a:spcPct val="40000"/>
              </a:spcAft>
              <a:buFont typeface="Wingdings" pitchFamily="2" charset="2"/>
              <a:buChar char="§"/>
              <a:defRPr/>
            </a:pPr>
            <a:r>
              <a:rPr lang="en-US" sz="3200" dirty="0">
                <a:latin typeface="Comic Sans MS" pitchFamily="66" charset="0"/>
              </a:rPr>
              <a:t>Focus on outcomes</a:t>
            </a:r>
          </a:p>
          <a:p>
            <a:pPr marL="1028700" lvl="1" indent="-571500">
              <a:spcBef>
                <a:spcPct val="40000"/>
              </a:spcBef>
              <a:spcAft>
                <a:spcPct val="40000"/>
              </a:spcAft>
              <a:buFont typeface="Wingdings" pitchFamily="2" charset="2"/>
              <a:buChar char="§"/>
              <a:defRPr/>
            </a:pPr>
            <a:r>
              <a:rPr lang="en-US" sz="3200" dirty="0">
                <a:latin typeface="Comic Sans MS" pitchFamily="66" charset="0"/>
              </a:rPr>
              <a:t>Define metrics</a:t>
            </a:r>
          </a:p>
        </p:txBody>
      </p:sp>
      <p:sp>
        <p:nvSpPr>
          <p:cNvPr id="78852" name="Text Box 4"/>
          <p:cNvSpPr txBox="1">
            <a:spLocks noChangeArrowheads="1"/>
          </p:cNvSpPr>
          <p:nvPr/>
        </p:nvSpPr>
        <p:spPr bwMode="auto">
          <a:xfrm>
            <a:off x="0" y="1676400"/>
            <a:ext cx="9144000" cy="1200150"/>
          </a:xfrm>
          <a:prstGeom prst="rect">
            <a:avLst/>
          </a:prstGeom>
          <a:noFill/>
          <a:ln w="12700">
            <a:noFill/>
            <a:miter lim="800000"/>
            <a:headEnd/>
            <a:tailEnd/>
          </a:ln>
        </p:spPr>
        <p:txBody>
          <a:bodyPr>
            <a:spAutoFit/>
          </a:bodyPr>
          <a:lstStyle/>
          <a:p>
            <a:pPr marL="571500" indent="-571500">
              <a:spcBef>
                <a:spcPct val="10000"/>
              </a:spcBef>
              <a:spcAft>
                <a:spcPct val="10000"/>
              </a:spcAft>
              <a:buFontTx/>
              <a:buAutoNum type="arabicPeriod"/>
            </a:pPr>
            <a:r>
              <a:rPr lang="en-US" sz="3600">
                <a:latin typeface="Comic Sans MS" pitchFamily="66" charset="0"/>
              </a:rPr>
              <a:t>Establish clear performance expectations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52400" y="76200"/>
            <a:ext cx="8839200" cy="1570037"/>
          </a:xfrm>
          <a:prstGeom prst="rect">
            <a:avLst/>
          </a:prstGeom>
          <a:noFill/>
          <a:ln w="12700">
            <a:noFill/>
            <a:miter lim="800000"/>
            <a:headEnd/>
            <a:tailEnd/>
          </a:ln>
        </p:spPr>
        <p:txBody>
          <a:bodyPr>
            <a:spAutoFit/>
          </a:bodyPr>
          <a:lstStyle/>
          <a:p>
            <a:pPr algn="ctr">
              <a:spcBef>
                <a:spcPct val="50000"/>
              </a:spcBef>
              <a:defRPr/>
            </a:pPr>
            <a:r>
              <a:rPr lang="en-US" sz="4800" b="1" dirty="0">
                <a:solidFill>
                  <a:schemeClr val="tx2">
                    <a:lumMod val="50000"/>
                  </a:schemeClr>
                </a:solidFill>
                <a:latin typeface="Comic Sans MS" pitchFamily="66" charset="0"/>
              </a:rPr>
              <a:t>Three Basic Tasks of Supervision</a:t>
            </a:r>
          </a:p>
        </p:txBody>
      </p:sp>
      <p:sp>
        <p:nvSpPr>
          <p:cNvPr id="79875" name="Text Box 3"/>
          <p:cNvSpPr txBox="1">
            <a:spLocks noChangeArrowheads="1"/>
          </p:cNvSpPr>
          <p:nvPr/>
        </p:nvSpPr>
        <p:spPr bwMode="auto">
          <a:xfrm>
            <a:off x="0" y="2971800"/>
            <a:ext cx="8686800" cy="3675063"/>
          </a:xfrm>
          <a:prstGeom prst="rect">
            <a:avLst/>
          </a:prstGeom>
          <a:noFill/>
          <a:ln w="12700">
            <a:noFill/>
            <a:miter lim="800000"/>
            <a:headEnd/>
            <a:tailEnd/>
          </a:ln>
        </p:spPr>
        <p:txBody>
          <a:bodyPr>
            <a:spAutoFit/>
          </a:bodyPr>
          <a:lstStyle/>
          <a:p>
            <a:pPr marL="571500" indent="-571500">
              <a:spcBef>
                <a:spcPct val="10000"/>
              </a:spcBef>
              <a:spcAft>
                <a:spcPct val="10000"/>
              </a:spcAft>
              <a:buFontTx/>
              <a:buAutoNum type="arabicPeriod" startAt="2"/>
            </a:pPr>
            <a:r>
              <a:rPr lang="en-US" sz="3600">
                <a:latin typeface="Comic Sans MS" pitchFamily="66" charset="0"/>
              </a:rPr>
              <a:t>Motivate Performance</a:t>
            </a:r>
            <a:endParaRPr lang="en-US" sz="3200">
              <a:latin typeface="Comic Sans MS" pitchFamily="66" charset="0"/>
            </a:endParaRPr>
          </a:p>
          <a:p>
            <a:pPr marL="1257300" lvl="1" indent="-571500">
              <a:spcBef>
                <a:spcPct val="10000"/>
              </a:spcBef>
              <a:spcAft>
                <a:spcPct val="10000"/>
              </a:spcAft>
              <a:buFont typeface="Wingdings" pitchFamily="2" charset="2"/>
              <a:buChar char="§"/>
            </a:pPr>
            <a:r>
              <a:rPr lang="en-US" sz="3200">
                <a:latin typeface="Comic Sans MS" pitchFamily="66" charset="0"/>
              </a:rPr>
              <a:t>Be positive, focus on strengths </a:t>
            </a:r>
            <a:r>
              <a:rPr lang="en-US" sz="3200" u="sng">
                <a:latin typeface="Comic Sans MS" pitchFamily="66" charset="0"/>
              </a:rPr>
              <a:t>but</a:t>
            </a:r>
          </a:p>
          <a:p>
            <a:pPr marL="1257300" lvl="1" indent="-571500">
              <a:spcBef>
                <a:spcPct val="10000"/>
              </a:spcBef>
              <a:spcAft>
                <a:spcPct val="10000"/>
              </a:spcAft>
              <a:buFont typeface="Wingdings" pitchFamily="2" charset="2"/>
              <a:buChar char="§"/>
            </a:pPr>
            <a:r>
              <a:rPr lang="en-US" sz="3200">
                <a:latin typeface="Comic Sans MS" pitchFamily="66" charset="0"/>
              </a:rPr>
              <a:t>Provide input - suggestions</a:t>
            </a:r>
          </a:p>
          <a:p>
            <a:pPr marL="1257300" lvl="1" indent="-571500">
              <a:spcBef>
                <a:spcPct val="10000"/>
              </a:spcBef>
              <a:spcAft>
                <a:spcPct val="10000"/>
              </a:spcAft>
              <a:buFont typeface="Wingdings" pitchFamily="2" charset="2"/>
              <a:buChar char="§"/>
            </a:pPr>
            <a:r>
              <a:rPr lang="en-US" sz="3200">
                <a:latin typeface="Comic Sans MS" pitchFamily="66" charset="0"/>
              </a:rPr>
              <a:t>Require regular progress reports</a:t>
            </a:r>
          </a:p>
          <a:p>
            <a:pPr marL="1257300" lvl="1" indent="-571500">
              <a:spcBef>
                <a:spcPct val="10000"/>
              </a:spcBef>
              <a:spcAft>
                <a:spcPct val="10000"/>
              </a:spcAft>
              <a:buFont typeface="Wingdings" pitchFamily="2" charset="2"/>
              <a:buChar char="§"/>
            </a:pPr>
            <a:r>
              <a:rPr lang="en-US" sz="3200">
                <a:latin typeface="Comic Sans MS" pitchFamily="66" charset="0"/>
              </a:rPr>
              <a:t>Redirect as necessary</a:t>
            </a:r>
          </a:p>
          <a:p>
            <a:pPr marL="571500" indent="-571500" algn="ctr">
              <a:lnSpc>
                <a:spcPct val="80000"/>
              </a:lnSpc>
              <a:spcBef>
                <a:spcPct val="30000"/>
              </a:spcBef>
            </a:pPr>
            <a:r>
              <a:rPr lang="en-US" sz="3600">
                <a:solidFill>
                  <a:schemeClr val="tx2"/>
                </a:solidFill>
                <a:latin typeface="Arial" charset="0"/>
              </a:rPr>
              <a:t>	</a:t>
            </a:r>
            <a:endParaRPr lang="en-US" sz="3600" b="1">
              <a:solidFill>
                <a:srgbClr val="3366FF"/>
              </a:solidFill>
              <a:latin typeface="Arial" charset="0"/>
            </a:endParaRPr>
          </a:p>
        </p:txBody>
      </p:sp>
      <p:sp>
        <p:nvSpPr>
          <p:cNvPr id="79876" name="Text Box 4"/>
          <p:cNvSpPr txBox="1">
            <a:spLocks noChangeArrowheads="1"/>
          </p:cNvSpPr>
          <p:nvPr/>
        </p:nvSpPr>
        <p:spPr bwMode="auto">
          <a:xfrm>
            <a:off x="0" y="1676400"/>
            <a:ext cx="9525000" cy="1200150"/>
          </a:xfrm>
          <a:prstGeom prst="rect">
            <a:avLst/>
          </a:prstGeom>
          <a:noFill/>
          <a:ln w="12700">
            <a:noFill/>
            <a:miter lim="800000"/>
            <a:headEnd/>
            <a:tailEnd/>
          </a:ln>
        </p:spPr>
        <p:txBody>
          <a:bodyPr>
            <a:spAutoFit/>
          </a:bodyPr>
          <a:lstStyle/>
          <a:p>
            <a:pPr marL="571500" indent="-571500">
              <a:spcBef>
                <a:spcPct val="10000"/>
              </a:spcBef>
              <a:spcAft>
                <a:spcPct val="10000"/>
              </a:spcAft>
              <a:buFontTx/>
              <a:buAutoNum type="arabicPeriod"/>
            </a:pPr>
            <a:r>
              <a:rPr lang="en-US" sz="3600">
                <a:latin typeface="Comic Sans MS" pitchFamily="66" charset="0"/>
              </a:rPr>
              <a:t>Establish clear performance expectations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52400" y="76200"/>
            <a:ext cx="8839200" cy="1570037"/>
          </a:xfrm>
          <a:prstGeom prst="rect">
            <a:avLst/>
          </a:prstGeom>
          <a:noFill/>
          <a:ln w="12700">
            <a:noFill/>
            <a:miter lim="800000"/>
            <a:headEnd/>
            <a:tailEnd/>
          </a:ln>
        </p:spPr>
        <p:txBody>
          <a:bodyPr>
            <a:spAutoFit/>
          </a:bodyPr>
          <a:lstStyle/>
          <a:p>
            <a:pPr algn="ctr">
              <a:spcBef>
                <a:spcPct val="50000"/>
              </a:spcBef>
              <a:defRPr/>
            </a:pPr>
            <a:r>
              <a:rPr lang="en-US" sz="4800" b="1" dirty="0">
                <a:solidFill>
                  <a:schemeClr val="tx2">
                    <a:lumMod val="50000"/>
                  </a:schemeClr>
                </a:solidFill>
                <a:latin typeface="Comic Sans MS" pitchFamily="66" charset="0"/>
              </a:rPr>
              <a:t>Three Basic Tasks of Supervision</a:t>
            </a:r>
          </a:p>
        </p:txBody>
      </p:sp>
      <p:sp>
        <p:nvSpPr>
          <p:cNvPr id="80899" name="Text Box 3"/>
          <p:cNvSpPr txBox="1">
            <a:spLocks noChangeArrowheads="1"/>
          </p:cNvSpPr>
          <p:nvPr/>
        </p:nvSpPr>
        <p:spPr bwMode="auto">
          <a:xfrm>
            <a:off x="457200" y="4191000"/>
            <a:ext cx="8686800" cy="2336800"/>
          </a:xfrm>
          <a:prstGeom prst="rect">
            <a:avLst/>
          </a:prstGeom>
          <a:noFill/>
          <a:ln w="12700">
            <a:noFill/>
            <a:miter lim="800000"/>
            <a:headEnd/>
            <a:tailEnd/>
          </a:ln>
        </p:spPr>
        <p:txBody>
          <a:bodyPr>
            <a:spAutoFit/>
          </a:bodyPr>
          <a:lstStyle/>
          <a:p>
            <a:pPr marL="457200" indent="-457200">
              <a:spcBef>
                <a:spcPct val="10000"/>
              </a:spcBef>
              <a:spcAft>
                <a:spcPct val="10000"/>
              </a:spcAft>
              <a:buClr>
                <a:schemeClr val="tx2"/>
              </a:buClr>
              <a:buFont typeface="Wingdings" pitchFamily="2" charset="2"/>
              <a:buChar char="§"/>
            </a:pPr>
            <a:endParaRPr lang="en-US" sz="3200" u="sng">
              <a:latin typeface="Arial" charset="0"/>
            </a:endParaRPr>
          </a:p>
          <a:p>
            <a:pPr marL="1206500" lvl="1" indent="-571500">
              <a:spcBef>
                <a:spcPct val="10000"/>
              </a:spcBef>
              <a:spcAft>
                <a:spcPct val="10000"/>
              </a:spcAft>
              <a:buFont typeface="Wingdings" pitchFamily="2" charset="2"/>
              <a:buChar char="§"/>
            </a:pPr>
            <a:r>
              <a:rPr lang="en-US" sz="3200">
                <a:latin typeface="Comic Sans MS" pitchFamily="66" charset="0"/>
              </a:rPr>
              <a:t>No surprises</a:t>
            </a:r>
          </a:p>
          <a:p>
            <a:pPr marL="1206500" lvl="1" indent="-571500">
              <a:spcBef>
                <a:spcPct val="10000"/>
              </a:spcBef>
              <a:spcAft>
                <a:spcPct val="10000"/>
              </a:spcAft>
              <a:buFont typeface="Wingdings" pitchFamily="2" charset="2"/>
              <a:buChar char="§"/>
            </a:pPr>
            <a:r>
              <a:rPr lang="en-US" sz="3200">
                <a:latin typeface="Comic Sans MS" pitchFamily="66" charset="0"/>
              </a:rPr>
              <a:t>No changes in metrics</a:t>
            </a:r>
          </a:p>
          <a:p>
            <a:pPr marL="1206500" lvl="1" indent="-571500">
              <a:spcBef>
                <a:spcPct val="10000"/>
              </a:spcBef>
              <a:spcAft>
                <a:spcPct val="10000"/>
              </a:spcAft>
              <a:buFont typeface="Wingdings" pitchFamily="2" charset="2"/>
              <a:buChar char="§"/>
            </a:pPr>
            <a:r>
              <a:rPr lang="en-US" sz="3200">
                <a:latin typeface="Comic Sans MS" pitchFamily="66" charset="0"/>
              </a:rPr>
              <a:t>Don’t “sugar-coat”</a:t>
            </a:r>
          </a:p>
        </p:txBody>
      </p:sp>
      <p:sp>
        <p:nvSpPr>
          <p:cNvPr id="80900" name="Text Box 4"/>
          <p:cNvSpPr txBox="1">
            <a:spLocks noChangeArrowheads="1"/>
          </p:cNvSpPr>
          <p:nvPr/>
        </p:nvSpPr>
        <p:spPr bwMode="auto">
          <a:xfrm>
            <a:off x="0" y="1676400"/>
            <a:ext cx="9372600" cy="3127375"/>
          </a:xfrm>
          <a:prstGeom prst="rect">
            <a:avLst/>
          </a:prstGeom>
          <a:noFill/>
          <a:ln w="12700">
            <a:noFill/>
            <a:miter lim="800000"/>
            <a:headEnd/>
            <a:tailEnd/>
          </a:ln>
        </p:spPr>
        <p:txBody>
          <a:bodyPr>
            <a:spAutoFit/>
          </a:bodyPr>
          <a:lstStyle/>
          <a:p>
            <a:pPr marL="571500" indent="-571500">
              <a:spcBef>
                <a:spcPct val="10000"/>
              </a:spcBef>
              <a:spcAft>
                <a:spcPct val="10000"/>
              </a:spcAft>
              <a:buFontTx/>
              <a:buAutoNum type="arabicPeriod"/>
            </a:pPr>
            <a:r>
              <a:rPr lang="en-US" sz="3600" dirty="0">
                <a:latin typeface="Comic Sans MS" pitchFamily="66" charset="0"/>
              </a:rPr>
              <a:t>Establish clear performance expectations</a:t>
            </a:r>
          </a:p>
          <a:p>
            <a:pPr marL="571500" indent="-571500">
              <a:spcBef>
                <a:spcPct val="10000"/>
              </a:spcBef>
              <a:spcAft>
                <a:spcPct val="10000"/>
              </a:spcAft>
              <a:buFontTx/>
              <a:buAutoNum type="arabicPeriod"/>
            </a:pPr>
            <a:r>
              <a:rPr lang="en-US" sz="3600" dirty="0">
                <a:latin typeface="Arial" charset="0"/>
              </a:rPr>
              <a:t> </a:t>
            </a:r>
            <a:r>
              <a:rPr lang="en-US" sz="3600" dirty="0">
                <a:latin typeface="Comic Sans MS" pitchFamily="66" charset="0"/>
              </a:rPr>
              <a:t>Motivate Performance</a:t>
            </a:r>
          </a:p>
          <a:p>
            <a:pPr marL="571500" indent="-571500">
              <a:spcBef>
                <a:spcPct val="10000"/>
              </a:spcBef>
              <a:spcAft>
                <a:spcPct val="10000"/>
              </a:spcAft>
              <a:buFontTx/>
              <a:buAutoNum type="arabicPeriod"/>
            </a:pPr>
            <a:r>
              <a:rPr lang="en-US" sz="3600" dirty="0">
                <a:latin typeface="Comic Sans MS" pitchFamily="66" charset="0"/>
              </a:rPr>
              <a:t> Evaluate Performance</a:t>
            </a:r>
          </a:p>
          <a:p>
            <a:pPr marL="1600200" lvl="2" indent="-457200">
              <a:spcBef>
                <a:spcPct val="10000"/>
              </a:spcBef>
              <a:spcAft>
                <a:spcPct val="10000"/>
              </a:spcAft>
              <a:buFont typeface="Wingdings" pitchFamily="2" charset="2"/>
              <a:buChar char="§"/>
            </a:pPr>
            <a:r>
              <a:rPr lang="en-US" sz="3200" dirty="0">
                <a:latin typeface="Comic Sans MS" pitchFamily="66" charset="0"/>
              </a:rPr>
              <a:t>Honest - Fair</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52400" y="76200"/>
            <a:ext cx="8839200" cy="1570038"/>
          </a:xfrm>
          <a:prstGeom prst="rect">
            <a:avLst/>
          </a:prstGeom>
          <a:noFill/>
          <a:ln w="12700">
            <a:noFill/>
            <a:miter lim="800000"/>
            <a:headEnd/>
            <a:tailEnd/>
          </a:ln>
        </p:spPr>
        <p:txBody>
          <a:bodyPr>
            <a:spAutoFit/>
          </a:bodyPr>
          <a:lstStyle/>
          <a:p>
            <a:pPr algn="ctr">
              <a:spcBef>
                <a:spcPct val="50000"/>
              </a:spcBef>
              <a:defRPr/>
            </a:pPr>
            <a:r>
              <a:rPr lang="en-US" sz="4800" b="1" dirty="0">
                <a:solidFill>
                  <a:schemeClr val="tx2">
                    <a:lumMod val="50000"/>
                  </a:schemeClr>
                </a:solidFill>
                <a:latin typeface="Comic Sans MS" pitchFamily="66" charset="0"/>
              </a:rPr>
              <a:t>Three Basic Tasks of Supervision</a:t>
            </a:r>
          </a:p>
        </p:txBody>
      </p:sp>
      <p:sp>
        <p:nvSpPr>
          <p:cNvPr id="457731" name="Text Box 3"/>
          <p:cNvSpPr txBox="1">
            <a:spLocks noChangeArrowheads="1"/>
          </p:cNvSpPr>
          <p:nvPr/>
        </p:nvSpPr>
        <p:spPr bwMode="auto">
          <a:xfrm>
            <a:off x="1295400" y="2216150"/>
            <a:ext cx="7086600" cy="3270250"/>
          </a:xfrm>
          <a:prstGeom prst="rect">
            <a:avLst/>
          </a:prstGeom>
          <a:noFill/>
          <a:ln w="12700">
            <a:noFill/>
            <a:miter lim="800000"/>
            <a:headEnd/>
            <a:tailEnd/>
          </a:ln>
        </p:spPr>
        <p:txBody>
          <a:bodyPr wrap="square">
            <a:spAutoFit/>
          </a:bodyPr>
          <a:lstStyle/>
          <a:p>
            <a:pPr marL="571500" indent="-571500">
              <a:spcBef>
                <a:spcPct val="40000"/>
              </a:spcBef>
              <a:spcAft>
                <a:spcPct val="40000"/>
              </a:spcAft>
              <a:buFontTx/>
              <a:buAutoNum type="arabicPeriod"/>
            </a:pPr>
            <a:r>
              <a:rPr lang="en-US" sz="3600" u="sng" dirty="0">
                <a:latin typeface="Comic Sans MS" pitchFamily="66" charset="0"/>
              </a:rPr>
              <a:t>Establish</a:t>
            </a:r>
            <a:r>
              <a:rPr lang="en-US" sz="3600" dirty="0">
                <a:latin typeface="Comic Sans MS" pitchFamily="66" charset="0"/>
              </a:rPr>
              <a:t> clear performance  expectations</a:t>
            </a:r>
          </a:p>
          <a:p>
            <a:pPr marL="571500" indent="-571500">
              <a:spcBef>
                <a:spcPct val="40000"/>
              </a:spcBef>
              <a:spcAft>
                <a:spcPct val="40000"/>
              </a:spcAft>
              <a:buFontTx/>
              <a:buAutoNum type="arabicPeriod"/>
            </a:pPr>
            <a:r>
              <a:rPr lang="en-US" sz="3600" u="sng" dirty="0">
                <a:latin typeface="Comic Sans MS" pitchFamily="66" charset="0"/>
              </a:rPr>
              <a:t>Motivate</a:t>
            </a:r>
            <a:r>
              <a:rPr lang="en-US" sz="3600" dirty="0">
                <a:latin typeface="Comic Sans MS" pitchFamily="66" charset="0"/>
              </a:rPr>
              <a:t> performance</a:t>
            </a:r>
          </a:p>
          <a:p>
            <a:pPr marL="571500" indent="-571500">
              <a:spcBef>
                <a:spcPct val="40000"/>
              </a:spcBef>
              <a:spcAft>
                <a:spcPct val="40000"/>
              </a:spcAft>
              <a:buFontTx/>
              <a:buAutoNum type="arabicPeriod"/>
            </a:pPr>
            <a:r>
              <a:rPr lang="en-US" sz="3600" u="sng" dirty="0">
                <a:latin typeface="Comic Sans MS" pitchFamily="66" charset="0"/>
              </a:rPr>
              <a:t>Evaluate</a:t>
            </a:r>
            <a:r>
              <a:rPr lang="en-US" sz="3600" dirty="0">
                <a:latin typeface="Comic Sans MS" pitchFamily="66" charset="0"/>
              </a:rPr>
              <a:t> performance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152400"/>
            <a:ext cx="9144000" cy="6096000"/>
          </a:xfrm>
        </p:spPr>
        <p:txBody>
          <a:bodyPr/>
          <a:lstStyle/>
          <a:p>
            <a:pPr marL="609600" indent="-609600" algn="ctr">
              <a:buClr>
                <a:schemeClr val="tx2">
                  <a:lumMod val="50000"/>
                </a:schemeClr>
              </a:buClr>
              <a:buFont typeface="Wingdings" pitchFamily="2" charset="2"/>
              <a:buAutoNum type="arabicPeriod" startAt="2"/>
              <a:defRPr/>
            </a:pPr>
            <a:r>
              <a:rPr lang="en-US" sz="4400" b="1" dirty="0" smtClean="0">
                <a:solidFill>
                  <a:schemeClr val="tx2">
                    <a:lumMod val="50000"/>
                  </a:schemeClr>
                </a:solidFill>
                <a:latin typeface="Comic Sans MS" pitchFamily="66" charset="0"/>
              </a:rPr>
              <a:t>Human Relations/Behavioral School</a:t>
            </a:r>
          </a:p>
          <a:p>
            <a:pPr marL="1257300" lvl="1" indent="-533400">
              <a:buClrTx/>
              <a:buFont typeface="Wingdings" pitchFamily="2" charset="2"/>
              <a:buChar char="§"/>
              <a:defRPr/>
            </a:pPr>
            <a:r>
              <a:rPr lang="en-US" sz="2700" dirty="0" smtClean="0">
                <a:latin typeface="Comic Sans MS" pitchFamily="66" charset="0"/>
              </a:rPr>
              <a:t>Views organizations as </a:t>
            </a:r>
            <a:r>
              <a:rPr lang="en-US" sz="2700" b="1" dirty="0" smtClean="0">
                <a:solidFill>
                  <a:schemeClr val="accent1">
                    <a:lumMod val="50000"/>
                  </a:schemeClr>
                </a:solidFill>
                <a:latin typeface="Comic Sans MS" pitchFamily="66" charset="0"/>
              </a:rPr>
              <a:t>Groupings of People</a:t>
            </a:r>
          </a:p>
          <a:p>
            <a:pPr marL="1257300" lvl="1" indent="-533400">
              <a:buClrTx/>
              <a:buFont typeface="Wingdings" pitchFamily="2" charset="2"/>
              <a:buChar char="§"/>
              <a:defRPr/>
            </a:pPr>
            <a:r>
              <a:rPr lang="en-US" sz="2700" dirty="0" smtClean="0">
                <a:latin typeface="Comic Sans MS" pitchFamily="66" charset="0"/>
              </a:rPr>
              <a:t>Draws inspiration from </a:t>
            </a:r>
            <a:r>
              <a:rPr lang="en-US" sz="2700" b="1" dirty="0" smtClean="0">
                <a:solidFill>
                  <a:schemeClr val="accent1">
                    <a:lumMod val="50000"/>
                  </a:schemeClr>
                </a:solidFill>
                <a:latin typeface="Comic Sans MS" pitchFamily="66" charset="0"/>
              </a:rPr>
              <a:t>Biological Science</a:t>
            </a:r>
          </a:p>
          <a:p>
            <a:pPr marL="1257300" lvl="1" indent="-533400">
              <a:buClrTx/>
              <a:buFont typeface="Wingdings" pitchFamily="2" charset="2"/>
              <a:buChar char="§"/>
              <a:defRPr/>
            </a:pPr>
            <a:r>
              <a:rPr lang="en-US" sz="2700" dirty="0" smtClean="0">
                <a:latin typeface="Comic Sans MS" pitchFamily="66" charset="0"/>
              </a:rPr>
              <a:t>Focuses on:</a:t>
            </a:r>
          </a:p>
          <a:p>
            <a:pPr marL="1663700" lvl="2" indent="-457200">
              <a:buClrTx/>
              <a:buFontTx/>
              <a:buChar char="•"/>
              <a:defRPr/>
            </a:pPr>
            <a:r>
              <a:rPr lang="en-US" sz="2700" dirty="0" smtClean="0">
                <a:latin typeface="Comic Sans MS" pitchFamily="66" charset="0"/>
              </a:rPr>
              <a:t>Delegation of authority</a:t>
            </a:r>
          </a:p>
          <a:p>
            <a:pPr marL="1663700" lvl="2" indent="-457200">
              <a:buClrTx/>
              <a:buFontTx/>
              <a:buChar char="•"/>
              <a:defRPr/>
            </a:pPr>
            <a:r>
              <a:rPr lang="en-US" sz="2700" dirty="0" smtClean="0">
                <a:latin typeface="Comic Sans MS" pitchFamily="66" charset="0"/>
              </a:rPr>
              <a:t>Employee autonomy</a:t>
            </a:r>
          </a:p>
          <a:p>
            <a:pPr marL="1663700" lvl="2" indent="-457200">
              <a:buClrTx/>
              <a:buFontTx/>
              <a:buChar char="•"/>
              <a:defRPr/>
            </a:pPr>
            <a:r>
              <a:rPr lang="en-US" sz="2700" dirty="0" smtClean="0">
                <a:latin typeface="Comic Sans MS" pitchFamily="66" charset="0"/>
              </a:rPr>
              <a:t>Trust and openness</a:t>
            </a:r>
          </a:p>
          <a:p>
            <a:pPr marL="1663700" lvl="2" indent="-457200">
              <a:buClrTx/>
              <a:buFontTx/>
              <a:buChar char="•"/>
              <a:defRPr/>
            </a:pPr>
            <a:r>
              <a:rPr lang="en-US" sz="2700" dirty="0" smtClean="0">
                <a:latin typeface="Comic Sans MS" pitchFamily="66" charset="0"/>
              </a:rPr>
              <a:t>Concerns for “whole person”</a:t>
            </a:r>
          </a:p>
          <a:p>
            <a:pPr marL="1663700" lvl="2" indent="-457200">
              <a:buClrTx/>
              <a:buFontTx/>
              <a:buChar char="•"/>
              <a:defRPr/>
            </a:pPr>
            <a:r>
              <a:rPr lang="en-US" sz="2700" dirty="0" smtClean="0">
                <a:latin typeface="Comic Sans MS" pitchFamily="66" charset="0"/>
              </a:rPr>
              <a:t>Interpersonal dynamics</a:t>
            </a:r>
          </a:p>
          <a:p>
            <a:pPr marL="1257300" lvl="1" indent="-533400">
              <a:buClrTx/>
              <a:buFont typeface="Wingdings" pitchFamily="2" charset="2"/>
              <a:buChar char="§"/>
              <a:defRPr/>
            </a:pPr>
            <a:r>
              <a:rPr lang="en-US" sz="2700" dirty="0" smtClean="0">
                <a:latin typeface="Comic Sans MS" pitchFamily="66" charset="0"/>
              </a:rPr>
              <a:t>Chester Barnard’s </a:t>
            </a:r>
            <a:r>
              <a:rPr lang="en-US" sz="2700" b="1" u="sng" dirty="0" smtClean="0">
                <a:solidFill>
                  <a:schemeClr val="accent1">
                    <a:lumMod val="50000"/>
                  </a:schemeClr>
                </a:solidFill>
                <a:latin typeface="Comic Sans MS" pitchFamily="66" charset="0"/>
              </a:rPr>
              <a:t>Functions of the Executive</a:t>
            </a:r>
            <a:r>
              <a:rPr lang="en-US" sz="2700" b="1" dirty="0" smtClean="0">
                <a:solidFill>
                  <a:schemeClr val="accent1">
                    <a:lumMod val="50000"/>
                  </a:schemeClr>
                </a:solidFill>
                <a:latin typeface="Comic Sans MS" pitchFamily="66" charset="0"/>
              </a:rPr>
              <a:t> </a:t>
            </a:r>
            <a:r>
              <a:rPr lang="en-US" sz="2700" dirty="0" smtClean="0">
                <a:latin typeface="Comic Sans MS" pitchFamily="66" charset="0"/>
              </a:rPr>
              <a:t>(1938) emphasizing organizations as cooperative systems and role of leadership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304800"/>
            <a:ext cx="8305800" cy="4493538"/>
          </a:xfrm>
          <a:prstGeom prst="rect">
            <a:avLst/>
          </a:prstGeom>
          <a:noFill/>
          <a:ln w="12700">
            <a:noFill/>
            <a:miter lim="800000"/>
            <a:headEnd/>
            <a:tailEnd/>
          </a:ln>
        </p:spPr>
        <p:txBody>
          <a:bodyPr wrap="square">
            <a:spAutoFit/>
          </a:bodyPr>
          <a:lstStyle/>
          <a:p>
            <a:pPr algn="ctr">
              <a:spcBef>
                <a:spcPct val="50000"/>
              </a:spcBef>
              <a:defRPr/>
            </a:pPr>
            <a:r>
              <a:rPr lang="en-US" sz="3600" dirty="0">
                <a:solidFill>
                  <a:schemeClr val="tx2">
                    <a:lumMod val="50000"/>
                  </a:schemeClr>
                </a:solidFill>
                <a:latin typeface="Comic Sans MS" pitchFamily="66" charset="0"/>
              </a:rPr>
              <a:t>”If you want to go quickly, go alone.  If you want to go far, go together.”</a:t>
            </a:r>
          </a:p>
          <a:p>
            <a:pPr>
              <a:spcBef>
                <a:spcPct val="50000"/>
              </a:spcBef>
              <a:defRPr/>
            </a:pPr>
            <a:r>
              <a:rPr lang="en-US" sz="3800" b="1" dirty="0">
                <a:solidFill>
                  <a:schemeClr val="tx2">
                    <a:lumMod val="75000"/>
                  </a:schemeClr>
                </a:solidFill>
                <a:latin typeface="Comic Sans MS" pitchFamily="66" charset="0"/>
              </a:rPr>
              <a:t>						</a:t>
            </a:r>
            <a:r>
              <a:rPr lang="en-US" sz="3000" dirty="0">
                <a:latin typeface="Comic Sans MS" pitchFamily="66" charset="0"/>
              </a:rPr>
              <a:t>Al Gore</a:t>
            </a:r>
          </a:p>
          <a:p>
            <a:pPr>
              <a:spcBef>
                <a:spcPct val="50000"/>
              </a:spcBef>
              <a:defRPr/>
            </a:pPr>
            <a:endParaRPr lang="en-US" sz="3200" b="1" dirty="0">
              <a:latin typeface="Comic Sans MS" pitchFamily="66" charset="0"/>
            </a:endParaRPr>
          </a:p>
          <a:p>
            <a:pPr>
              <a:spcBef>
                <a:spcPct val="50000"/>
              </a:spcBef>
              <a:defRPr/>
            </a:pPr>
            <a:endParaRPr lang="en-US" sz="3200" b="1" i="1" dirty="0">
              <a:solidFill>
                <a:srgbClr val="1C9903"/>
              </a:solidFill>
              <a:latin typeface="Arial" charset="0"/>
            </a:endParaRPr>
          </a:p>
          <a:p>
            <a:pPr>
              <a:spcBef>
                <a:spcPct val="50000"/>
              </a:spcBef>
              <a:defRPr/>
            </a:pPr>
            <a:endParaRPr lang="en-US" sz="3800" b="1" i="1" dirty="0">
              <a:solidFill>
                <a:srgbClr val="1C9903"/>
              </a:solidFill>
              <a:latin typeface="Arial" charset="0"/>
            </a:endParaRPr>
          </a:p>
        </p:txBody>
      </p:sp>
      <p:sp>
        <p:nvSpPr>
          <p:cNvPr id="82947" name="Text Box 3"/>
          <p:cNvSpPr txBox="1">
            <a:spLocks noChangeArrowheads="1"/>
          </p:cNvSpPr>
          <p:nvPr/>
        </p:nvSpPr>
        <p:spPr bwMode="auto">
          <a:xfrm>
            <a:off x="304800" y="3200400"/>
            <a:ext cx="8686800" cy="2616200"/>
          </a:xfrm>
          <a:prstGeom prst="rect">
            <a:avLst/>
          </a:prstGeom>
          <a:noFill/>
          <a:ln w="12700">
            <a:noFill/>
            <a:miter lim="800000"/>
            <a:headEnd/>
            <a:tailEnd/>
          </a:ln>
        </p:spPr>
        <p:txBody>
          <a:bodyPr>
            <a:spAutoFit/>
          </a:bodyPr>
          <a:lstStyle/>
          <a:p>
            <a:pPr marL="571500" indent="-571500">
              <a:spcBef>
                <a:spcPct val="40000"/>
              </a:spcBef>
              <a:spcAft>
                <a:spcPct val="40000"/>
              </a:spcAft>
            </a:pPr>
            <a:endParaRPr lang="en-US" sz="3600">
              <a:latin typeface="Arial" charset="0"/>
            </a:endParaRPr>
          </a:p>
          <a:p>
            <a:pPr marL="571500" indent="-571500">
              <a:spcBef>
                <a:spcPct val="40000"/>
              </a:spcBef>
              <a:spcAft>
                <a:spcPct val="40000"/>
              </a:spcAft>
            </a:pPr>
            <a:endParaRPr lang="en-US" sz="3600">
              <a:latin typeface="Arial" charset="0"/>
            </a:endParaRPr>
          </a:p>
          <a:p>
            <a:pPr marL="571500" indent="-571500">
              <a:spcBef>
                <a:spcPct val="40000"/>
              </a:spcBef>
              <a:spcAft>
                <a:spcPct val="40000"/>
              </a:spcAft>
            </a:pPr>
            <a:endParaRPr lang="en-US" sz="3600">
              <a:latin typeface="Arial" charset="0"/>
            </a:endParaRPr>
          </a:p>
        </p:txBody>
      </p:sp>
      <p:sp>
        <p:nvSpPr>
          <p:cNvPr id="4" name="Oval 3"/>
          <p:cNvSpPr/>
          <p:nvPr/>
        </p:nvSpPr>
        <p:spPr bwMode="auto">
          <a:xfrm>
            <a:off x="533400" y="2362200"/>
            <a:ext cx="8229600" cy="3048000"/>
          </a:xfrm>
          <a:prstGeom prst="ellipse">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200" b="1" dirty="0" smtClean="0">
                <a:solidFill>
                  <a:srgbClr val="FFFFFF"/>
                </a:solidFill>
                <a:latin typeface="Comic Sans MS" pitchFamily="66" charset="0"/>
              </a:rPr>
              <a:t>Everyone </a:t>
            </a:r>
            <a:r>
              <a:rPr lang="en-US" sz="3200" b="1" dirty="0">
                <a:solidFill>
                  <a:srgbClr val="FFFFFF"/>
                </a:solidFill>
                <a:latin typeface="Comic Sans MS" pitchFamily="66" charset="0"/>
              </a:rPr>
              <a:t>talks </a:t>
            </a:r>
            <a:r>
              <a:rPr lang="en-US" sz="3200" b="1" dirty="0" smtClean="0">
                <a:solidFill>
                  <a:srgbClr val="FFFFFF"/>
                </a:solidFill>
                <a:latin typeface="Comic Sans MS" pitchFamily="66" charset="0"/>
              </a:rPr>
              <a:t>about working in </a:t>
            </a:r>
            <a:r>
              <a:rPr lang="en-US" sz="3200" b="1" u="sng" dirty="0">
                <a:solidFill>
                  <a:srgbClr val="FFFFFF"/>
                </a:solidFill>
                <a:latin typeface="Comic Sans MS" pitchFamily="66" charset="0"/>
              </a:rPr>
              <a:t>teams</a:t>
            </a:r>
            <a:r>
              <a:rPr lang="en-US" sz="3200" b="1" dirty="0">
                <a:solidFill>
                  <a:srgbClr val="FFFFFF"/>
                </a:solidFill>
                <a:latin typeface="Comic Sans MS" pitchFamily="66" charset="0"/>
              </a:rPr>
              <a:t> </a:t>
            </a:r>
            <a:r>
              <a:rPr lang="en-US" sz="3200" b="1" dirty="0" smtClean="0">
                <a:solidFill>
                  <a:srgbClr val="FFFFFF"/>
                </a:solidFill>
                <a:latin typeface="Comic Sans MS" pitchFamily="66" charset="0"/>
              </a:rPr>
              <a:t>– but </a:t>
            </a:r>
            <a:r>
              <a:rPr lang="en-US" sz="3200" b="1" dirty="0">
                <a:solidFill>
                  <a:srgbClr val="FFFFFF"/>
                </a:solidFill>
                <a:latin typeface="Comic Sans MS" pitchFamily="66" charset="0"/>
              </a:rPr>
              <a:t>what makes a simple work group become an </a:t>
            </a:r>
            <a:r>
              <a:rPr lang="en-US" sz="3200" b="1" u="sng" dirty="0">
                <a:solidFill>
                  <a:srgbClr val="FFFFFF"/>
                </a:solidFill>
                <a:latin typeface="Comic Sans MS" pitchFamily="66" charset="0"/>
              </a:rPr>
              <a:t>effective team</a:t>
            </a:r>
            <a:r>
              <a:rPr lang="en-US" sz="3200" b="1" dirty="0" smtClean="0">
                <a:solidFill>
                  <a:srgbClr val="FFFFFF"/>
                </a:solidFill>
                <a:latin typeface="Comic Sans MS" pitchFamily="66" charset="0"/>
              </a:rPr>
              <a:t>?</a:t>
            </a:r>
            <a:endParaRPr lang="en-US" sz="3200" b="1" dirty="0">
              <a:solidFill>
                <a:srgbClr val="FFFFFF"/>
              </a:solidFill>
              <a:latin typeface="Comic Sans MS" pitchFamily="66" charset="0"/>
            </a:endParaRPr>
          </a:p>
        </p:txBody>
      </p:sp>
      <p:sp>
        <p:nvSpPr>
          <p:cNvPr id="5" name="Rectangle 4"/>
          <p:cNvSpPr/>
          <p:nvPr/>
        </p:nvSpPr>
        <p:spPr>
          <a:xfrm>
            <a:off x="1981200" y="5616714"/>
            <a:ext cx="5562600" cy="707886"/>
          </a:xfrm>
          <a:prstGeom prst="rect">
            <a:avLst/>
          </a:prstGeom>
        </p:spPr>
        <p:txBody>
          <a:bodyPr wrap="square">
            <a:spAutoFit/>
          </a:bodyPr>
          <a:lstStyle/>
          <a:p>
            <a:pPr algn="ctr">
              <a:spcBef>
                <a:spcPct val="50000"/>
              </a:spcBef>
              <a:defRPr/>
            </a:pPr>
            <a:r>
              <a:rPr lang="en-US" sz="4000" b="1" dirty="0">
                <a:solidFill>
                  <a:schemeClr val="tx2">
                    <a:lumMod val="50000"/>
                  </a:schemeClr>
                </a:solidFill>
                <a:latin typeface="Comic Sans MS" pitchFamily="66" charset="0"/>
              </a:rPr>
              <a:t>An Effective Leader!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52400" y="304800"/>
            <a:ext cx="8839200" cy="1752600"/>
          </a:xfrm>
          <a:prstGeom prst="rect">
            <a:avLst/>
          </a:prstGeom>
          <a:solidFill>
            <a:schemeClr val="bg2">
              <a:lumMod val="40000"/>
              <a:lumOff val="60000"/>
            </a:schemeClr>
          </a:solidFill>
          <a:ln w="57150">
            <a:solidFill>
              <a:schemeClr val="tx1"/>
            </a:solidFill>
            <a:miter lim="800000"/>
            <a:headEnd/>
            <a:tailEnd/>
          </a:ln>
        </p:spPr>
        <p:txBody>
          <a:bodyPr>
            <a:spAutoFit/>
          </a:bodyPr>
          <a:lstStyle/>
          <a:p>
            <a:pPr marL="571500" indent="-571500" algn="ctr">
              <a:spcBef>
                <a:spcPct val="50000"/>
              </a:spcBef>
              <a:defRPr/>
            </a:pPr>
            <a:r>
              <a:rPr lang="en-US" sz="3600" b="1" dirty="0">
                <a:solidFill>
                  <a:schemeClr val="tx2">
                    <a:lumMod val="50000"/>
                  </a:schemeClr>
                </a:solidFill>
                <a:latin typeface="Comic Sans MS" pitchFamily="66" charset="0"/>
              </a:rPr>
              <a:t>Effective Team Leaders –</a:t>
            </a:r>
            <a:r>
              <a:rPr lang="en-US" sz="3600" b="1" dirty="0">
                <a:solidFill>
                  <a:schemeClr val="tx2">
                    <a:lumMod val="75000"/>
                  </a:schemeClr>
                </a:solidFill>
                <a:latin typeface="Comic Sans MS" pitchFamily="66" charset="0"/>
              </a:rPr>
              <a:t> </a:t>
            </a:r>
            <a:r>
              <a:rPr lang="en-US" sz="3600" b="1" dirty="0">
                <a:solidFill>
                  <a:schemeClr val="accent1">
                    <a:lumMod val="50000"/>
                  </a:schemeClr>
                </a:solidFill>
                <a:latin typeface="Comic Sans MS" pitchFamily="66" charset="0"/>
              </a:rPr>
              <a:t>Set the vision and work to build cohesion within the team!</a:t>
            </a:r>
          </a:p>
        </p:txBody>
      </p:sp>
      <p:sp>
        <p:nvSpPr>
          <p:cNvPr id="457731" name="Text Box 3"/>
          <p:cNvSpPr txBox="1">
            <a:spLocks noChangeArrowheads="1"/>
          </p:cNvSpPr>
          <p:nvPr/>
        </p:nvSpPr>
        <p:spPr bwMode="auto">
          <a:xfrm>
            <a:off x="0" y="2209800"/>
            <a:ext cx="9144000" cy="3835400"/>
          </a:xfrm>
          <a:prstGeom prst="rect">
            <a:avLst/>
          </a:prstGeom>
          <a:noFill/>
          <a:ln w="12700">
            <a:noFill/>
            <a:miter lim="800000"/>
            <a:headEnd/>
            <a:tailEnd/>
          </a:ln>
        </p:spPr>
        <p:txBody>
          <a:bodyPr>
            <a:spAutoFit/>
          </a:bodyPr>
          <a:lstStyle/>
          <a:p>
            <a:pPr marL="571500" indent="-571500">
              <a:spcBef>
                <a:spcPct val="40000"/>
              </a:spcBef>
              <a:spcAft>
                <a:spcPct val="40000"/>
              </a:spcAft>
              <a:buFontTx/>
              <a:buAutoNum type="arabicPeriod"/>
            </a:pPr>
            <a:r>
              <a:rPr lang="en-US" sz="3200">
                <a:latin typeface="Comic Sans MS" pitchFamily="66" charset="0"/>
              </a:rPr>
              <a:t>Relate work elements to organizational mission – most people want to contribute to things that really matter!</a:t>
            </a:r>
          </a:p>
          <a:p>
            <a:pPr marL="571500" indent="-571500">
              <a:spcBef>
                <a:spcPct val="40000"/>
              </a:spcBef>
              <a:spcAft>
                <a:spcPct val="40000"/>
              </a:spcAft>
              <a:buFontTx/>
              <a:buAutoNum type="arabicPeriod"/>
            </a:pPr>
            <a:r>
              <a:rPr lang="en-US" sz="3200">
                <a:latin typeface="Comic Sans MS" pitchFamily="66" charset="0"/>
              </a:rPr>
              <a:t>Emphasize the importance of each members’ contribution.</a:t>
            </a:r>
          </a:p>
          <a:p>
            <a:pPr marL="571500" indent="-571500">
              <a:spcBef>
                <a:spcPct val="40000"/>
              </a:spcBef>
              <a:spcAft>
                <a:spcPct val="40000"/>
              </a:spcAft>
              <a:buFontTx/>
              <a:buAutoNum type="arabicPeriod"/>
            </a:pPr>
            <a:r>
              <a:rPr lang="en-US" sz="3200">
                <a:latin typeface="Comic Sans MS" pitchFamily="66" charset="0"/>
              </a:rPr>
              <a:t>Focus on the team more than themselves!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52400" y="304800"/>
            <a:ext cx="8839200" cy="1200150"/>
          </a:xfrm>
          <a:prstGeom prst="rect">
            <a:avLst/>
          </a:prstGeom>
          <a:solidFill>
            <a:schemeClr val="bg2">
              <a:lumMod val="40000"/>
              <a:lumOff val="60000"/>
            </a:schemeClr>
          </a:solidFill>
          <a:ln w="57150">
            <a:solidFill>
              <a:schemeClr val="tx1"/>
            </a:solidFill>
            <a:miter lim="800000"/>
            <a:headEnd/>
            <a:tailEnd/>
          </a:ln>
        </p:spPr>
        <p:txBody>
          <a:bodyPr>
            <a:spAutoFit/>
          </a:bodyPr>
          <a:lstStyle/>
          <a:p>
            <a:pPr marL="800100" indent="-165100" algn="ctr">
              <a:spcBef>
                <a:spcPct val="50000"/>
              </a:spcBef>
              <a:defRPr/>
            </a:pPr>
            <a:r>
              <a:rPr lang="en-US" sz="3600" b="1" dirty="0">
                <a:solidFill>
                  <a:schemeClr val="tx2">
                    <a:lumMod val="50000"/>
                  </a:schemeClr>
                </a:solidFill>
                <a:latin typeface="Comic Sans MS" pitchFamily="66" charset="0"/>
              </a:rPr>
              <a:t>Effective Team Leaders </a:t>
            </a:r>
            <a:r>
              <a:rPr lang="en-US" sz="3600" b="1" dirty="0">
                <a:solidFill>
                  <a:schemeClr val="tx2">
                    <a:lumMod val="75000"/>
                  </a:schemeClr>
                </a:solidFill>
                <a:latin typeface="Comic Sans MS" pitchFamily="66" charset="0"/>
              </a:rPr>
              <a:t>– </a:t>
            </a:r>
            <a:r>
              <a:rPr lang="en-US" sz="3600" b="1" dirty="0">
                <a:solidFill>
                  <a:schemeClr val="accent1">
                    <a:lumMod val="50000"/>
                  </a:schemeClr>
                </a:solidFill>
                <a:latin typeface="Comic Sans MS" pitchFamily="66" charset="0"/>
              </a:rPr>
              <a:t>Seek to build trust within the team!</a:t>
            </a:r>
          </a:p>
        </p:txBody>
      </p:sp>
      <p:sp>
        <p:nvSpPr>
          <p:cNvPr id="457731" name="Text Box 3"/>
          <p:cNvSpPr txBox="1">
            <a:spLocks noChangeArrowheads="1"/>
          </p:cNvSpPr>
          <p:nvPr/>
        </p:nvSpPr>
        <p:spPr bwMode="auto">
          <a:xfrm>
            <a:off x="0" y="1828800"/>
            <a:ext cx="9144000" cy="4819650"/>
          </a:xfrm>
          <a:prstGeom prst="rect">
            <a:avLst/>
          </a:prstGeom>
          <a:noFill/>
          <a:ln w="12700">
            <a:noFill/>
            <a:miter lim="800000"/>
            <a:headEnd/>
            <a:tailEnd/>
          </a:ln>
        </p:spPr>
        <p:txBody>
          <a:bodyPr>
            <a:spAutoFit/>
          </a:bodyPr>
          <a:lstStyle/>
          <a:p>
            <a:pPr marL="571500" indent="-571500">
              <a:spcBef>
                <a:spcPct val="40000"/>
              </a:spcBef>
              <a:spcAft>
                <a:spcPct val="40000"/>
              </a:spcAft>
              <a:buFontTx/>
              <a:buAutoNum type="arabicPeriod"/>
            </a:pPr>
            <a:r>
              <a:rPr lang="en-US" sz="3200">
                <a:latin typeface="Comic Sans MS" pitchFamily="66" charset="0"/>
              </a:rPr>
              <a:t>When dealing with difficult issues, they may choose to “go first”, making themselves vulnerable, thus making it easier for others.</a:t>
            </a:r>
          </a:p>
          <a:p>
            <a:pPr marL="571500" indent="-571500">
              <a:spcBef>
                <a:spcPct val="40000"/>
              </a:spcBef>
              <a:spcAft>
                <a:spcPct val="40000"/>
              </a:spcAft>
              <a:buFontTx/>
              <a:buAutoNum type="arabicPeriod"/>
            </a:pPr>
            <a:r>
              <a:rPr lang="en-US" sz="3200">
                <a:latin typeface="Comic Sans MS" pitchFamily="66" charset="0"/>
              </a:rPr>
              <a:t>Refrain from playing favorites or engaging in office politics and never allow personal attacks from within or outside of the group.</a:t>
            </a:r>
          </a:p>
          <a:p>
            <a:pPr marL="571500" indent="-571500">
              <a:spcBef>
                <a:spcPct val="40000"/>
              </a:spcBef>
              <a:spcAft>
                <a:spcPct val="40000"/>
              </a:spcAft>
              <a:buFontTx/>
              <a:buAutoNum type="arabicPeriod"/>
            </a:pPr>
            <a:r>
              <a:rPr lang="en-US" sz="3200">
                <a:latin typeface="Comic Sans MS" pitchFamily="66" charset="0"/>
              </a:rPr>
              <a:t>Refuse to allow passive-aggressive or self-oriented behaviors.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28600" y="304800"/>
            <a:ext cx="8763000" cy="1219200"/>
          </a:xfrm>
          <a:prstGeom prst="rect">
            <a:avLst/>
          </a:prstGeom>
          <a:solidFill>
            <a:schemeClr val="bg2">
              <a:lumMod val="40000"/>
              <a:lumOff val="60000"/>
            </a:schemeClr>
          </a:solidFill>
          <a:ln w="57150">
            <a:solidFill>
              <a:schemeClr val="tx1"/>
            </a:solidFill>
            <a:miter lim="800000"/>
            <a:headEnd/>
            <a:tailEnd/>
          </a:ln>
        </p:spPr>
        <p:txBody>
          <a:bodyPr>
            <a:spAutoFit/>
          </a:bodyPr>
          <a:lstStyle/>
          <a:p>
            <a:pPr algn="ctr">
              <a:spcBef>
                <a:spcPct val="50000"/>
              </a:spcBef>
              <a:defRPr/>
            </a:pPr>
            <a:r>
              <a:rPr lang="en-US" sz="3600" b="1" dirty="0">
                <a:solidFill>
                  <a:schemeClr val="tx2">
                    <a:lumMod val="50000"/>
                  </a:schemeClr>
                </a:solidFill>
                <a:latin typeface="Comic Sans MS" pitchFamily="66" charset="0"/>
              </a:rPr>
              <a:t>Effective Team Leaders – </a:t>
            </a:r>
            <a:r>
              <a:rPr lang="en-US" sz="3600" b="1" dirty="0">
                <a:solidFill>
                  <a:schemeClr val="accent1">
                    <a:lumMod val="50000"/>
                  </a:schemeClr>
                </a:solidFill>
                <a:latin typeface="Comic Sans MS" pitchFamily="66" charset="0"/>
              </a:rPr>
              <a:t>F</a:t>
            </a:r>
            <a:r>
              <a:rPr lang="en-US" sz="3600" b="1" dirty="0" smtClean="0">
                <a:solidFill>
                  <a:schemeClr val="accent1">
                    <a:lumMod val="50000"/>
                  </a:schemeClr>
                </a:solidFill>
                <a:latin typeface="Comic Sans MS" pitchFamily="66" charset="0"/>
              </a:rPr>
              <a:t>ocus </a:t>
            </a:r>
            <a:r>
              <a:rPr lang="en-US" sz="3600" b="1" dirty="0">
                <a:solidFill>
                  <a:schemeClr val="accent1">
                    <a:lumMod val="50000"/>
                  </a:schemeClr>
                </a:solidFill>
                <a:latin typeface="Comic Sans MS" pitchFamily="66" charset="0"/>
              </a:rPr>
              <a:t>on strengths, not weaknesses!</a:t>
            </a:r>
          </a:p>
        </p:txBody>
      </p:sp>
      <p:sp>
        <p:nvSpPr>
          <p:cNvPr id="457731" name="Text Box 3"/>
          <p:cNvSpPr txBox="1">
            <a:spLocks noChangeArrowheads="1"/>
          </p:cNvSpPr>
          <p:nvPr/>
        </p:nvSpPr>
        <p:spPr bwMode="auto">
          <a:xfrm>
            <a:off x="0" y="1600200"/>
            <a:ext cx="9144000" cy="4524375"/>
          </a:xfrm>
          <a:prstGeom prst="rect">
            <a:avLst/>
          </a:prstGeom>
          <a:noFill/>
          <a:ln w="12700">
            <a:noFill/>
            <a:miter lim="800000"/>
            <a:headEnd/>
            <a:tailEnd/>
          </a:ln>
        </p:spPr>
        <p:txBody>
          <a:bodyPr>
            <a:spAutoFit/>
          </a:bodyPr>
          <a:lstStyle/>
          <a:p>
            <a:pPr marL="571500" indent="-571500">
              <a:spcBef>
                <a:spcPct val="40000"/>
              </a:spcBef>
              <a:spcAft>
                <a:spcPct val="40000"/>
              </a:spcAft>
              <a:buFontTx/>
              <a:buAutoNum type="arabicPeriod"/>
            </a:pPr>
            <a:r>
              <a:rPr lang="en-US" sz="3000">
                <a:latin typeface="Comic Sans MS" pitchFamily="66" charset="0"/>
              </a:rPr>
              <a:t>Teams are composed of members with complementary skills. Playing to each member’s strengths builds optimal team performance.</a:t>
            </a:r>
          </a:p>
          <a:p>
            <a:pPr marL="571500" indent="-571500">
              <a:spcBef>
                <a:spcPct val="40000"/>
              </a:spcBef>
              <a:spcAft>
                <a:spcPct val="40000"/>
              </a:spcAft>
              <a:buFontTx/>
              <a:buAutoNum type="arabicPeriod"/>
            </a:pPr>
            <a:r>
              <a:rPr lang="en-US" sz="3000">
                <a:latin typeface="Comic Sans MS" pitchFamily="66" charset="0"/>
              </a:rPr>
              <a:t>Allow team members to grow as far as their abilities take them, even if it means they will leave the team.</a:t>
            </a:r>
          </a:p>
          <a:p>
            <a:pPr marL="571500" indent="-571500">
              <a:spcBef>
                <a:spcPct val="40000"/>
              </a:spcBef>
              <a:spcAft>
                <a:spcPct val="40000"/>
              </a:spcAft>
              <a:buFontTx/>
              <a:buAutoNum type="arabicPeriod"/>
            </a:pPr>
            <a:r>
              <a:rPr lang="en-US" sz="3000">
                <a:latin typeface="Comic Sans MS" pitchFamily="66" charset="0"/>
              </a:rPr>
              <a:t>Ignore weaknesses (can’t teach talent), except when dealing with issues of team cohesion!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52400" y="304800"/>
            <a:ext cx="8839200" cy="1200150"/>
          </a:xfrm>
          <a:prstGeom prst="rect">
            <a:avLst/>
          </a:prstGeom>
          <a:solidFill>
            <a:schemeClr val="bg2">
              <a:lumMod val="40000"/>
              <a:lumOff val="60000"/>
            </a:schemeClr>
          </a:solidFill>
          <a:ln w="57150">
            <a:solidFill>
              <a:schemeClr val="tx1"/>
            </a:solidFill>
            <a:miter lim="800000"/>
            <a:headEnd/>
            <a:tailEnd/>
          </a:ln>
        </p:spPr>
        <p:txBody>
          <a:bodyPr>
            <a:spAutoFit/>
          </a:bodyPr>
          <a:lstStyle/>
          <a:p>
            <a:pPr marL="520700" indent="50800" algn="ctr">
              <a:spcBef>
                <a:spcPct val="50000"/>
              </a:spcBef>
              <a:defRPr/>
            </a:pPr>
            <a:r>
              <a:rPr lang="en-US" sz="3600" b="1" dirty="0">
                <a:solidFill>
                  <a:schemeClr val="tx2">
                    <a:lumMod val="50000"/>
                  </a:schemeClr>
                </a:solidFill>
                <a:latin typeface="Comic Sans MS" pitchFamily="66" charset="0"/>
              </a:rPr>
              <a:t>Effective Team Leaders – </a:t>
            </a:r>
            <a:r>
              <a:rPr lang="en-US" sz="3600" b="1" dirty="0">
                <a:solidFill>
                  <a:schemeClr val="accent1">
                    <a:lumMod val="50000"/>
                  </a:schemeClr>
                </a:solidFill>
                <a:latin typeface="Comic Sans MS" pitchFamily="66" charset="0"/>
              </a:rPr>
              <a:t>P</a:t>
            </a:r>
            <a:r>
              <a:rPr lang="en-US" sz="3600" b="1" dirty="0" smtClean="0">
                <a:solidFill>
                  <a:schemeClr val="accent1">
                    <a:lumMod val="50000"/>
                  </a:schemeClr>
                </a:solidFill>
                <a:latin typeface="Comic Sans MS" pitchFamily="66" charset="0"/>
              </a:rPr>
              <a:t>rotect </a:t>
            </a:r>
            <a:r>
              <a:rPr lang="en-US" sz="3600" b="1" dirty="0">
                <a:solidFill>
                  <a:schemeClr val="accent1">
                    <a:lumMod val="50000"/>
                  </a:schemeClr>
                </a:solidFill>
                <a:latin typeface="Comic Sans MS" pitchFamily="66" charset="0"/>
              </a:rPr>
              <a:t>their </a:t>
            </a:r>
            <a:r>
              <a:rPr lang="en-US" sz="3600" b="1" dirty="0" smtClean="0">
                <a:solidFill>
                  <a:schemeClr val="accent1">
                    <a:lumMod val="50000"/>
                  </a:schemeClr>
                </a:solidFill>
                <a:latin typeface="Comic Sans MS" pitchFamily="66" charset="0"/>
              </a:rPr>
              <a:t>teams and all the members!</a:t>
            </a:r>
            <a:endParaRPr lang="en-US" sz="3600" b="1" dirty="0">
              <a:solidFill>
                <a:schemeClr val="accent1">
                  <a:lumMod val="50000"/>
                </a:schemeClr>
              </a:solidFill>
              <a:latin typeface="Comic Sans MS" pitchFamily="66" charset="0"/>
            </a:endParaRPr>
          </a:p>
        </p:txBody>
      </p:sp>
      <p:sp>
        <p:nvSpPr>
          <p:cNvPr id="457731" name="Text Box 3"/>
          <p:cNvSpPr txBox="1">
            <a:spLocks noChangeArrowheads="1"/>
          </p:cNvSpPr>
          <p:nvPr/>
        </p:nvSpPr>
        <p:spPr bwMode="auto">
          <a:xfrm>
            <a:off x="0" y="1676400"/>
            <a:ext cx="9144000" cy="4327338"/>
          </a:xfrm>
          <a:prstGeom prst="rect">
            <a:avLst/>
          </a:prstGeom>
          <a:noFill/>
          <a:ln w="12700">
            <a:noFill/>
            <a:miter lim="800000"/>
            <a:headEnd/>
            <a:tailEnd/>
          </a:ln>
        </p:spPr>
        <p:txBody>
          <a:bodyPr>
            <a:spAutoFit/>
          </a:bodyPr>
          <a:lstStyle/>
          <a:p>
            <a:pPr marL="571500" indent="-571500">
              <a:spcBef>
                <a:spcPct val="40000"/>
              </a:spcBef>
              <a:spcAft>
                <a:spcPct val="40000"/>
              </a:spcAft>
              <a:buFontTx/>
              <a:buAutoNum type="arabicPeriod"/>
            </a:pPr>
            <a:r>
              <a:rPr lang="en-US" sz="3200" dirty="0">
                <a:latin typeface="Comic Sans MS" pitchFamily="66" charset="0"/>
              </a:rPr>
              <a:t>Provide “high level” coverage to allow </a:t>
            </a:r>
            <a:r>
              <a:rPr lang="en-US" sz="3200" dirty="0" smtClean="0">
                <a:latin typeface="Comic Sans MS" pitchFamily="66" charset="0"/>
              </a:rPr>
              <a:t>their team </a:t>
            </a:r>
            <a:r>
              <a:rPr lang="en-US" sz="3200" dirty="0">
                <a:latin typeface="Comic Sans MS" pitchFamily="66" charset="0"/>
              </a:rPr>
              <a:t>to work without harmful external pressures.</a:t>
            </a:r>
          </a:p>
          <a:p>
            <a:pPr marL="571500" indent="-571500">
              <a:spcBef>
                <a:spcPct val="40000"/>
              </a:spcBef>
              <a:spcAft>
                <a:spcPct val="40000"/>
              </a:spcAft>
              <a:buFontTx/>
              <a:buAutoNum type="arabicPeriod"/>
            </a:pPr>
            <a:r>
              <a:rPr lang="en-US" sz="3200" dirty="0">
                <a:latin typeface="Comic Sans MS" pitchFamily="66" charset="0"/>
              </a:rPr>
              <a:t>Protect members from criticism – leader gives credit to team, but assumes all </a:t>
            </a:r>
            <a:r>
              <a:rPr lang="en-US" sz="3200" dirty="0" smtClean="0">
                <a:latin typeface="Comic Sans MS" pitchFamily="66" charset="0"/>
              </a:rPr>
              <a:t>blame! </a:t>
            </a:r>
            <a:endParaRPr lang="en-US" sz="3200" dirty="0">
              <a:latin typeface="Comic Sans MS" pitchFamily="66" charset="0"/>
            </a:endParaRPr>
          </a:p>
          <a:p>
            <a:pPr marL="571500" indent="-571500">
              <a:spcBef>
                <a:spcPct val="40000"/>
              </a:spcBef>
              <a:spcAft>
                <a:spcPct val="40000"/>
              </a:spcAft>
              <a:buFontTx/>
              <a:buAutoNum type="arabicPeriod"/>
            </a:pPr>
            <a:r>
              <a:rPr lang="en-US" sz="3200" dirty="0">
                <a:latin typeface="Comic Sans MS" pitchFamily="66" charset="0"/>
              </a:rPr>
              <a:t>Provides the resources </a:t>
            </a:r>
            <a:r>
              <a:rPr lang="en-US" sz="3200" dirty="0" smtClean="0">
                <a:latin typeface="Comic Sans MS" pitchFamily="66" charset="0"/>
              </a:rPr>
              <a:t>necessary to be successful.</a:t>
            </a:r>
            <a:endParaRPr lang="en-US" sz="32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52400" y="304800"/>
            <a:ext cx="8763000" cy="1200150"/>
          </a:xfrm>
          <a:prstGeom prst="rect">
            <a:avLst/>
          </a:prstGeom>
          <a:solidFill>
            <a:schemeClr val="bg2">
              <a:lumMod val="40000"/>
              <a:lumOff val="60000"/>
            </a:schemeClr>
          </a:solidFill>
          <a:ln w="57150">
            <a:solidFill>
              <a:schemeClr val="tx1"/>
            </a:solidFill>
            <a:miter lim="800000"/>
            <a:headEnd/>
            <a:tailEnd/>
          </a:ln>
        </p:spPr>
        <p:txBody>
          <a:bodyPr>
            <a:spAutoFit/>
          </a:bodyPr>
          <a:lstStyle/>
          <a:p>
            <a:pPr algn="ctr">
              <a:spcBef>
                <a:spcPct val="50000"/>
              </a:spcBef>
              <a:defRPr/>
            </a:pPr>
            <a:r>
              <a:rPr lang="en-US" sz="3600" b="1" dirty="0">
                <a:solidFill>
                  <a:schemeClr val="tx2">
                    <a:lumMod val="50000"/>
                  </a:schemeClr>
                </a:solidFill>
                <a:latin typeface="Comic Sans MS" pitchFamily="66" charset="0"/>
              </a:rPr>
              <a:t>Effective Team Leaders – </a:t>
            </a:r>
            <a:r>
              <a:rPr lang="en-US" sz="3600" b="1" dirty="0">
                <a:solidFill>
                  <a:schemeClr val="accent1">
                    <a:lumMod val="50000"/>
                  </a:schemeClr>
                </a:solidFill>
                <a:latin typeface="Comic Sans MS" pitchFamily="66" charset="0"/>
              </a:rPr>
              <a:t>F</a:t>
            </a:r>
            <a:r>
              <a:rPr lang="en-US" sz="3600" b="1" dirty="0" smtClean="0">
                <a:solidFill>
                  <a:schemeClr val="accent1">
                    <a:lumMod val="50000"/>
                  </a:schemeClr>
                </a:solidFill>
                <a:latin typeface="Comic Sans MS" pitchFamily="66" charset="0"/>
              </a:rPr>
              <a:t>ocus </a:t>
            </a:r>
            <a:r>
              <a:rPr lang="en-US" sz="3600" b="1" dirty="0">
                <a:solidFill>
                  <a:schemeClr val="accent1">
                    <a:lumMod val="50000"/>
                  </a:schemeClr>
                </a:solidFill>
                <a:latin typeface="Comic Sans MS" pitchFamily="66" charset="0"/>
              </a:rPr>
              <a:t>on </a:t>
            </a:r>
            <a:r>
              <a:rPr lang="en-US" sz="3600" b="1" dirty="0" smtClean="0">
                <a:solidFill>
                  <a:schemeClr val="accent1">
                    <a:lumMod val="50000"/>
                  </a:schemeClr>
                </a:solidFill>
                <a:latin typeface="Comic Sans MS" pitchFamily="66" charset="0"/>
              </a:rPr>
              <a:t>results!</a:t>
            </a:r>
            <a:endParaRPr lang="en-US" sz="3600" b="1" dirty="0">
              <a:solidFill>
                <a:schemeClr val="accent1">
                  <a:lumMod val="50000"/>
                </a:schemeClr>
              </a:solidFill>
              <a:latin typeface="Comic Sans MS" pitchFamily="66" charset="0"/>
            </a:endParaRPr>
          </a:p>
        </p:txBody>
      </p:sp>
      <p:sp>
        <p:nvSpPr>
          <p:cNvPr id="457731" name="Text Box 3"/>
          <p:cNvSpPr txBox="1">
            <a:spLocks noChangeArrowheads="1"/>
          </p:cNvSpPr>
          <p:nvPr/>
        </p:nvSpPr>
        <p:spPr bwMode="auto">
          <a:xfrm>
            <a:off x="0" y="1524000"/>
            <a:ext cx="9144000" cy="6321731"/>
          </a:xfrm>
          <a:prstGeom prst="rect">
            <a:avLst/>
          </a:prstGeom>
          <a:noFill/>
          <a:ln w="12700">
            <a:noFill/>
            <a:miter lim="800000"/>
            <a:headEnd/>
            <a:tailEnd/>
          </a:ln>
        </p:spPr>
        <p:txBody>
          <a:bodyPr>
            <a:spAutoFit/>
          </a:bodyPr>
          <a:lstStyle/>
          <a:p>
            <a:pPr marL="571500" indent="-571500">
              <a:spcBef>
                <a:spcPct val="40000"/>
              </a:spcBef>
              <a:spcAft>
                <a:spcPct val="40000"/>
              </a:spcAft>
              <a:buFontTx/>
              <a:buAutoNum type="arabicPeriod"/>
            </a:pPr>
            <a:r>
              <a:rPr lang="en-US" sz="3000" dirty="0">
                <a:latin typeface="Comic Sans MS" pitchFamily="66" charset="0"/>
              </a:rPr>
              <a:t>Emphasize </a:t>
            </a:r>
            <a:r>
              <a:rPr lang="en-US" sz="3000" u="sng" dirty="0">
                <a:latin typeface="Comic Sans MS" pitchFamily="66" charset="0"/>
              </a:rPr>
              <a:t>task behaviors</a:t>
            </a:r>
            <a:r>
              <a:rPr lang="en-US" sz="3000" dirty="0">
                <a:latin typeface="Comic Sans MS" pitchFamily="66" charset="0"/>
              </a:rPr>
              <a:t>: setting goals, identifying tasks, gathering facts, clarifying, building consensus – all focused on </a:t>
            </a:r>
            <a:r>
              <a:rPr lang="en-US" sz="3000" b="1" dirty="0">
                <a:solidFill>
                  <a:schemeClr val="accent1">
                    <a:lumMod val="50000"/>
                  </a:schemeClr>
                </a:solidFill>
                <a:latin typeface="Comic Sans MS" pitchFamily="66" charset="0"/>
              </a:rPr>
              <a:t>results</a:t>
            </a:r>
            <a:r>
              <a:rPr lang="en-US" sz="3000" dirty="0">
                <a:latin typeface="Comic Sans MS" pitchFamily="66" charset="0"/>
              </a:rPr>
              <a:t>.</a:t>
            </a:r>
          </a:p>
          <a:p>
            <a:pPr marL="571500" indent="-571500">
              <a:spcBef>
                <a:spcPct val="40000"/>
              </a:spcBef>
              <a:spcAft>
                <a:spcPct val="40000"/>
              </a:spcAft>
              <a:buFontTx/>
              <a:buAutoNum type="arabicPeriod"/>
            </a:pPr>
            <a:r>
              <a:rPr lang="en-US" sz="3000" dirty="0">
                <a:latin typeface="Comic Sans MS" pitchFamily="66" charset="0"/>
              </a:rPr>
              <a:t>Teach </a:t>
            </a:r>
            <a:r>
              <a:rPr lang="en-US" sz="3000" u="sng" dirty="0">
                <a:latin typeface="Comic Sans MS" pitchFamily="66" charset="0"/>
              </a:rPr>
              <a:t>interaction behaviors</a:t>
            </a:r>
            <a:r>
              <a:rPr lang="en-US" sz="3000" dirty="0">
                <a:latin typeface="Comic Sans MS" pitchFamily="66" charset="0"/>
              </a:rPr>
              <a:t>: encouraging participation, expressing feelings, reconciling disagreements, keeping communication open, building on each other’s ideas – all designed to </a:t>
            </a:r>
            <a:r>
              <a:rPr lang="en-US" sz="3000" dirty="0" smtClean="0">
                <a:latin typeface="Comic Sans MS" pitchFamily="66" charset="0"/>
              </a:rPr>
              <a:t>maintain </a:t>
            </a:r>
            <a:r>
              <a:rPr lang="en-US" sz="3000" b="1" dirty="0">
                <a:solidFill>
                  <a:schemeClr val="accent1">
                    <a:lumMod val="50000"/>
                  </a:schemeClr>
                </a:solidFill>
                <a:latin typeface="Comic Sans MS" pitchFamily="66" charset="0"/>
              </a:rPr>
              <a:t>positive </a:t>
            </a:r>
            <a:r>
              <a:rPr lang="en-US" sz="3000" b="1" dirty="0" smtClean="0">
                <a:solidFill>
                  <a:schemeClr val="accent1">
                    <a:lumMod val="50000"/>
                  </a:schemeClr>
                </a:solidFill>
                <a:latin typeface="Comic Sans MS" pitchFamily="66" charset="0"/>
              </a:rPr>
              <a:t>team operations. </a:t>
            </a:r>
            <a:endParaRPr lang="en-US" sz="3000" dirty="0">
              <a:latin typeface="Comic Sans MS" pitchFamily="66" charset="0"/>
            </a:endParaRPr>
          </a:p>
          <a:p>
            <a:pPr marL="571500" indent="-571500">
              <a:spcBef>
                <a:spcPct val="40000"/>
              </a:spcBef>
              <a:spcAft>
                <a:spcPct val="40000"/>
              </a:spcAft>
              <a:buFontTx/>
              <a:buAutoNum type="arabicPeriod"/>
            </a:pPr>
            <a:r>
              <a:rPr lang="en-US" sz="3000" dirty="0">
                <a:latin typeface="Comic Sans MS" pitchFamily="66" charset="0"/>
              </a:rPr>
              <a:t>Get the job done </a:t>
            </a:r>
            <a:r>
              <a:rPr lang="en-US" sz="3000" dirty="0" smtClean="0">
                <a:latin typeface="Comic Sans MS" pitchFamily="66" charset="0"/>
              </a:rPr>
              <a:t>with everyone </a:t>
            </a:r>
            <a:r>
              <a:rPr lang="en-US" sz="3000" b="1" dirty="0" smtClean="0">
                <a:solidFill>
                  <a:schemeClr val="accent1">
                    <a:lumMod val="50000"/>
                  </a:schemeClr>
                </a:solidFill>
                <a:latin typeface="Comic Sans MS" pitchFamily="66" charset="0"/>
              </a:rPr>
              <a:t>enjoying </a:t>
            </a:r>
            <a:r>
              <a:rPr lang="en-US" sz="3000" b="1" dirty="0">
                <a:solidFill>
                  <a:schemeClr val="accent1">
                    <a:lumMod val="50000"/>
                  </a:schemeClr>
                </a:solidFill>
                <a:latin typeface="Comic Sans MS" pitchFamily="66" charset="0"/>
              </a:rPr>
              <a:t>the ride</a:t>
            </a:r>
            <a:r>
              <a:rPr lang="en-US" sz="3000" dirty="0">
                <a:latin typeface="Comic Sans MS" pitchFamily="66" charset="0"/>
              </a:rPr>
              <a:t>!</a:t>
            </a:r>
          </a:p>
          <a:p>
            <a:pPr marL="571500" indent="-571500">
              <a:spcBef>
                <a:spcPct val="40000"/>
              </a:spcBef>
              <a:spcAft>
                <a:spcPct val="40000"/>
              </a:spcAft>
              <a:buFontTx/>
              <a:buAutoNum type="arabicPeriod"/>
            </a:pPr>
            <a:endParaRPr lang="en-US" sz="32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04800" y="1828800"/>
            <a:ext cx="8686800" cy="4160838"/>
          </a:xfrm>
          <a:prstGeom prst="rect">
            <a:avLst/>
          </a:prstGeom>
          <a:noFill/>
          <a:ln w="9525">
            <a:noFill/>
            <a:miter lim="800000"/>
            <a:headEnd/>
            <a:tailEnd/>
          </a:ln>
        </p:spPr>
        <p:txBody>
          <a:bodyPr>
            <a:spAutoFit/>
          </a:bodyPr>
          <a:lstStyle/>
          <a:p>
            <a:pPr marL="800100" indent="-285750" eaLnBrk="1" hangingPunct="1">
              <a:spcBef>
                <a:spcPct val="30000"/>
              </a:spcBef>
              <a:buClr>
                <a:schemeClr val="tx2"/>
              </a:buClr>
              <a:buFont typeface="Wingdings" pitchFamily="2" charset="2"/>
              <a:buNone/>
              <a:tabLst>
                <a:tab pos="749300" algn="l"/>
              </a:tabLst>
              <a:defRPr/>
            </a:pPr>
            <a:endParaRPr lang="en-US" sz="1600" dirty="0">
              <a:solidFill>
                <a:schemeClr val="tx2"/>
              </a:solidFill>
              <a:latin typeface="Arial" charset="0"/>
              <a:ea typeface="Osaka" charset="-128"/>
            </a:endParaRPr>
          </a:p>
          <a:p>
            <a:pPr marL="406400" indent="-285750" algn="ctr" eaLnBrk="1" hangingPunct="1">
              <a:spcBef>
                <a:spcPct val="30000"/>
              </a:spcBef>
              <a:buClr>
                <a:schemeClr val="tx2"/>
              </a:buClr>
              <a:buFont typeface="Wingdings" pitchFamily="2" charset="2"/>
              <a:buNone/>
              <a:tabLst>
                <a:tab pos="342900" algn="l"/>
              </a:tabLst>
              <a:defRPr/>
            </a:pPr>
            <a:r>
              <a:rPr lang="en-US" sz="3600" dirty="0">
                <a:latin typeface="Comic Sans MS" pitchFamily="66" charset="0"/>
                <a:ea typeface="Osaka" charset="-128"/>
              </a:rPr>
              <a:t>Peter Doherty, 1996 Nobel Laureate in Medicine (specificity of cell mediated immune defense)</a:t>
            </a:r>
          </a:p>
          <a:p>
            <a:pPr marL="800100" indent="-285750" algn="ctr" eaLnBrk="1" hangingPunct="1">
              <a:spcBef>
                <a:spcPct val="30000"/>
              </a:spcBef>
              <a:buClr>
                <a:schemeClr val="tx2"/>
              </a:buClr>
              <a:buFont typeface="Wingdings" pitchFamily="2" charset="2"/>
              <a:buNone/>
              <a:tabLst>
                <a:tab pos="342900" algn="l"/>
              </a:tabLst>
              <a:defRPr/>
            </a:pPr>
            <a:r>
              <a:rPr lang="en-US" sz="3600" dirty="0">
                <a:latin typeface="Comic Sans MS" pitchFamily="66" charset="0"/>
                <a:ea typeface="Osaka" charset="-128"/>
              </a:rPr>
              <a:t>         </a:t>
            </a:r>
          </a:p>
          <a:p>
            <a:pPr marL="520700" indent="-285750" algn="ctr" eaLnBrk="1" hangingPunct="1">
              <a:spcBef>
                <a:spcPct val="30000"/>
              </a:spcBef>
              <a:buClr>
                <a:schemeClr val="tx2"/>
              </a:buClr>
              <a:buFont typeface="Wingdings" pitchFamily="2" charset="2"/>
              <a:buNone/>
              <a:tabLst>
                <a:tab pos="342900" algn="l"/>
              </a:tabLst>
              <a:defRPr/>
            </a:pPr>
            <a:r>
              <a:rPr lang="en-US" sz="3600" dirty="0">
                <a:latin typeface="Comic Sans MS" pitchFamily="66" charset="0"/>
                <a:ea typeface="Osaka" charset="-128"/>
              </a:rPr>
              <a:t> </a:t>
            </a:r>
            <a:r>
              <a:rPr lang="en-US" sz="3200" b="1" i="1" dirty="0">
                <a:solidFill>
                  <a:srgbClr val="1C9903"/>
                </a:solidFill>
                <a:latin typeface="Comic Sans MS" pitchFamily="66" charset="0"/>
                <a:ea typeface="Osaka" charset="-128"/>
              </a:rPr>
              <a:t> </a:t>
            </a:r>
            <a:r>
              <a:rPr lang="en-US" sz="3200" b="1" i="1" dirty="0">
                <a:solidFill>
                  <a:schemeClr val="accent1">
                    <a:lumMod val="50000"/>
                  </a:schemeClr>
                </a:solidFill>
                <a:latin typeface="Comic Sans MS" pitchFamily="66" charset="0"/>
                <a:ea typeface="Osaka" charset="-128"/>
              </a:rPr>
              <a:t> </a:t>
            </a:r>
            <a:endParaRPr lang="en-US" sz="3200" b="1" dirty="0">
              <a:solidFill>
                <a:schemeClr val="accent1">
                  <a:lumMod val="50000"/>
                </a:schemeClr>
              </a:solidFill>
              <a:latin typeface="Comic Sans MS" pitchFamily="66" charset="0"/>
              <a:ea typeface="Osaka" charset="-128"/>
            </a:endParaRPr>
          </a:p>
          <a:p>
            <a:pPr marL="1498600" lvl="1" indent="-177800">
              <a:tabLst>
                <a:tab pos="749300" algn="l"/>
              </a:tabLst>
              <a:defRPr/>
            </a:pPr>
            <a:endParaRPr lang="en-US" sz="3600" dirty="0">
              <a:solidFill>
                <a:schemeClr val="tx2"/>
              </a:solidFill>
              <a:latin typeface="Comic Sans MS" pitchFamily="66" charset="0"/>
              <a:ea typeface="Osaka" charset="-128"/>
            </a:endParaRPr>
          </a:p>
        </p:txBody>
      </p:sp>
      <p:sp>
        <p:nvSpPr>
          <p:cNvPr id="3" name="TextBox 2"/>
          <p:cNvSpPr txBox="1"/>
          <p:nvPr/>
        </p:nvSpPr>
        <p:spPr>
          <a:xfrm>
            <a:off x="152400" y="304800"/>
            <a:ext cx="8763000" cy="1200329"/>
          </a:xfrm>
          <a:prstGeom prst="rect">
            <a:avLst/>
          </a:prstGeom>
          <a:solidFill>
            <a:schemeClr val="bg2">
              <a:lumMod val="40000"/>
              <a:lumOff val="60000"/>
            </a:schemeClr>
          </a:solidFill>
          <a:ln w="57150">
            <a:solidFill>
              <a:schemeClr val="tx1"/>
            </a:solidFill>
          </a:ln>
        </p:spPr>
        <p:txBody>
          <a:bodyPr>
            <a:spAutoFit/>
          </a:bodyPr>
          <a:lstStyle/>
          <a:p>
            <a:pPr marL="635000" indent="-63500" algn="ctr">
              <a:defRPr/>
            </a:pPr>
            <a:r>
              <a:rPr lang="en-US" sz="3600" b="1" dirty="0">
                <a:solidFill>
                  <a:schemeClr val="tx2">
                    <a:lumMod val="50000"/>
                  </a:schemeClr>
                </a:solidFill>
                <a:latin typeface="Comic Sans MS" pitchFamily="66" charset="0"/>
              </a:rPr>
              <a:t>Effective Team Leaders - </a:t>
            </a:r>
            <a:r>
              <a:rPr lang="en-US" sz="3600" b="1" dirty="0">
                <a:solidFill>
                  <a:schemeClr val="accent1">
                    <a:lumMod val="50000"/>
                  </a:schemeClr>
                </a:solidFill>
                <a:latin typeface="Comic Sans MS" pitchFamily="66" charset="0"/>
                <a:ea typeface="Osaka" charset="-128"/>
              </a:rPr>
              <a:t>Encourage Informed </a:t>
            </a:r>
            <a:r>
              <a:rPr lang="en-US" sz="3600" b="1" dirty="0" smtClean="0">
                <a:solidFill>
                  <a:schemeClr val="accent1">
                    <a:lumMod val="50000"/>
                  </a:schemeClr>
                </a:solidFill>
                <a:latin typeface="Comic Sans MS" pitchFamily="66" charset="0"/>
                <a:ea typeface="Osaka" charset="-128"/>
              </a:rPr>
              <a:t>Risk-Taking!</a:t>
            </a:r>
            <a:endParaRPr lang="en-US" sz="3200" dirty="0">
              <a:solidFill>
                <a:schemeClr val="accent1">
                  <a:lumMod val="50000"/>
                </a:schemeClr>
              </a:solidFill>
              <a:latin typeface="Comic Sans MS" pitchFamily="66" charset="0"/>
              <a:ea typeface="Osaka" charset="-128"/>
            </a:endParaRPr>
          </a:p>
        </p:txBody>
      </p:sp>
      <p:sp>
        <p:nvSpPr>
          <p:cNvPr id="4" name="TextBox 3"/>
          <p:cNvSpPr txBox="1"/>
          <p:nvPr/>
        </p:nvSpPr>
        <p:spPr>
          <a:xfrm>
            <a:off x="762000" y="4743271"/>
            <a:ext cx="7620000" cy="1200329"/>
          </a:xfrm>
          <a:prstGeom prst="rect">
            <a:avLst/>
          </a:prstGeom>
          <a:solidFill>
            <a:schemeClr val="tx2">
              <a:lumMod val="40000"/>
              <a:lumOff val="60000"/>
            </a:schemeClr>
          </a:solidFill>
          <a:ln w="57150">
            <a:solidFill>
              <a:schemeClr val="tx1"/>
            </a:solidFill>
          </a:ln>
          <a:effectLst>
            <a:glow rad="228600">
              <a:schemeClr val="accent4">
                <a:satMod val="175000"/>
                <a:alpha val="40000"/>
              </a:schemeClr>
            </a:glow>
          </a:effectLst>
          <a:scene3d>
            <a:camera prst="isometricOffAxis1Right"/>
            <a:lightRig rig="threePt" dir="t"/>
          </a:scene3d>
        </p:spPr>
        <p:txBody>
          <a:bodyPr>
            <a:spAutoFit/>
          </a:bodyPr>
          <a:lstStyle/>
          <a:p>
            <a:pPr algn="ctr">
              <a:defRPr/>
            </a:pPr>
            <a:r>
              <a:rPr lang="en-US" sz="3600" b="1" dirty="0">
                <a:solidFill>
                  <a:srgbClr val="FFFFFF"/>
                </a:solidFill>
                <a:latin typeface="Comic Sans MS" pitchFamily="66" charset="0"/>
                <a:ea typeface="Osaka" charset="-128"/>
              </a:rPr>
              <a:t>”A Good Researcher Failed Every Time Except The Last One.”</a:t>
            </a:r>
            <a:endParaRPr lang="en-US" sz="3600" dirty="0">
              <a:solidFill>
                <a:srgbClr val="FFFF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0" y="388938"/>
            <a:ext cx="8839200" cy="1828800"/>
          </a:xfrm>
        </p:spPr>
        <p:txBody>
          <a:bodyPr/>
          <a:lstStyle/>
          <a:p>
            <a:pPr algn="ctr">
              <a:buFont typeface="Wingdings" pitchFamily="2" charset="2"/>
              <a:buNone/>
              <a:tabLst>
                <a:tab pos="801688" algn="l"/>
              </a:tabLst>
              <a:defRPr/>
            </a:pPr>
            <a:r>
              <a:rPr lang="en-US" sz="4000" b="1" dirty="0" smtClean="0"/>
              <a:t>	</a:t>
            </a:r>
            <a:r>
              <a:rPr lang="en-US" sz="4000" b="1" dirty="0" smtClean="0">
                <a:solidFill>
                  <a:schemeClr val="tx2">
                    <a:lumMod val="50000"/>
                  </a:schemeClr>
                </a:solidFill>
                <a:latin typeface="Comic Sans MS" pitchFamily="66" charset="0"/>
              </a:rPr>
              <a:t>Employee Motivation is Based Upon:</a:t>
            </a:r>
          </a:p>
          <a:p>
            <a:pPr algn="ctr">
              <a:buFont typeface="Wingdings" pitchFamily="2" charset="2"/>
              <a:buNone/>
              <a:tabLst>
                <a:tab pos="801688" algn="l"/>
              </a:tabLst>
              <a:defRPr/>
            </a:pPr>
            <a:endParaRPr lang="en-US" sz="2000" dirty="0" smtClean="0"/>
          </a:p>
          <a:p>
            <a:pPr algn="ctr">
              <a:buFont typeface="Wingdings" pitchFamily="2" charset="2"/>
              <a:buNone/>
              <a:tabLst>
                <a:tab pos="801688" algn="l"/>
              </a:tabLst>
              <a:defRPr/>
            </a:pPr>
            <a:endParaRPr lang="en-US" sz="1000" b="1" dirty="0" smtClean="0">
              <a:solidFill>
                <a:srgbClr val="2E15EB"/>
              </a:solidFill>
            </a:endParaRPr>
          </a:p>
        </p:txBody>
      </p:sp>
      <p:sp>
        <p:nvSpPr>
          <p:cNvPr id="18" name="Oval 17"/>
          <p:cNvSpPr/>
          <p:nvPr/>
        </p:nvSpPr>
        <p:spPr bwMode="auto">
          <a:xfrm>
            <a:off x="2667000" y="1905000"/>
            <a:ext cx="3733800" cy="990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a:lstStyle/>
          <a:p>
            <a:pPr marL="342900" indent="-342900" algn="ctr">
              <a:spcBef>
                <a:spcPct val="20000"/>
              </a:spcBef>
              <a:buClr>
                <a:srgbClr val="E000E0"/>
              </a:buClr>
              <a:buSzPct val="75000"/>
              <a:tabLst>
                <a:tab pos="801688" algn="l"/>
              </a:tabLst>
              <a:defRPr/>
            </a:pPr>
            <a:r>
              <a:rPr lang="en-US" sz="2800" b="1"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rPr>
              <a:t>MOTIVATION</a:t>
            </a:r>
          </a:p>
        </p:txBody>
      </p:sp>
      <p:grpSp>
        <p:nvGrpSpPr>
          <p:cNvPr id="2" name="Group 15"/>
          <p:cNvGrpSpPr>
            <a:grpSpLocks/>
          </p:cNvGrpSpPr>
          <p:nvPr/>
        </p:nvGrpSpPr>
        <p:grpSpPr bwMode="auto">
          <a:xfrm>
            <a:off x="381000" y="2762250"/>
            <a:ext cx="9144000" cy="2571798"/>
            <a:chOff x="381000" y="2762757"/>
            <a:chExt cx="9144000" cy="2571247"/>
          </a:xfrm>
        </p:grpSpPr>
        <p:grpSp>
          <p:nvGrpSpPr>
            <p:cNvPr id="90127" name="Group 3"/>
            <p:cNvGrpSpPr>
              <a:grpSpLocks/>
            </p:cNvGrpSpPr>
            <p:nvPr/>
          </p:nvGrpSpPr>
          <p:grpSpPr bwMode="auto">
            <a:xfrm>
              <a:off x="381000" y="3810003"/>
              <a:ext cx="9144000" cy="1524001"/>
              <a:chOff x="48" y="2267"/>
              <a:chExt cx="5760" cy="960"/>
            </a:xfrm>
          </p:grpSpPr>
          <p:sp>
            <p:nvSpPr>
              <p:cNvPr id="90129" name="Text Box 5"/>
              <p:cNvSpPr txBox="1">
                <a:spLocks noChangeArrowheads="1"/>
              </p:cNvSpPr>
              <p:nvPr/>
            </p:nvSpPr>
            <p:spPr bwMode="auto">
              <a:xfrm>
                <a:off x="48" y="2841"/>
                <a:ext cx="5760" cy="386"/>
              </a:xfrm>
              <a:prstGeom prst="rect">
                <a:avLst/>
              </a:prstGeom>
              <a:noFill/>
              <a:ln w="9525">
                <a:noFill/>
                <a:miter lim="800000"/>
                <a:headEnd/>
                <a:tailEnd/>
              </a:ln>
            </p:spPr>
            <p:txBody>
              <a:bodyPr>
                <a:spAutoFit/>
              </a:bodyPr>
              <a:lstStyle/>
              <a:p>
                <a:pPr>
                  <a:lnSpc>
                    <a:spcPct val="90000"/>
                  </a:lnSpc>
                  <a:spcBef>
                    <a:spcPct val="40000"/>
                  </a:spcBef>
                </a:pPr>
                <a:r>
                  <a:rPr lang="en-US" sz="2600" b="1" dirty="0" smtClean="0">
                    <a:solidFill>
                      <a:srgbClr val="000000"/>
                    </a:solidFill>
                    <a:latin typeface="Comic Sans MS" pitchFamily="66" charset="0"/>
                    <a:ea typeface="Osaka" charset="-128"/>
                    <a:cs typeface="Arial" charset="0"/>
                  </a:rPr>
                  <a:t>A </a:t>
                </a:r>
                <a:r>
                  <a:rPr lang="en-US" sz="2600" dirty="0" smtClean="0">
                    <a:solidFill>
                      <a:srgbClr val="000000"/>
                    </a:solidFill>
                    <a:latin typeface="Comic Sans MS" pitchFamily="66" charset="0"/>
                    <a:ea typeface="Osaka" charset="-128"/>
                    <a:cs typeface="Arial" charset="0"/>
                  </a:rPr>
                  <a:t>= </a:t>
                </a:r>
                <a:r>
                  <a:rPr lang="en-US" sz="2600" dirty="0">
                    <a:solidFill>
                      <a:srgbClr val="000000"/>
                    </a:solidFill>
                    <a:latin typeface="Comic Sans MS" pitchFamily="66" charset="0"/>
                    <a:ea typeface="Osaka" charset="-128"/>
                    <a:cs typeface="Arial" charset="0"/>
                  </a:rPr>
                  <a:t>Does My Job Contribute To My Personal Goals?</a:t>
                </a:r>
              </a:p>
              <a:p>
                <a:pPr>
                  <a:lnSpc>
                    <a:spcPct val="90000"/>
                  </a:lnSpc>
                  <a:spcBef>
                    <a:spcPct val="40000"/>
                  </a:spcBef>
                </a:pPr>
                <a:endParaRPr lang="en-US" sz="400" dirty="0">
                  <a:solidFill>
                    <a:srgbClr val="000000"/>
                  </a:solidFill>
                  <a:latin typeface="Comic Sans MS" pitchFamily="66" charset="0"/>
                  <a:ea typeface="Osaka" charset="-128"/>
                  <a:cs typeface="Arial" charset="0"/>
                </a:endParaRPr>
              </a:p>
              <a:p>
                <a:pPr>
                  <a:lnSpc>
                    <a:spcPct val="90000"/>
                  </a:lnSpc>
                  <a:spcBef>
                    <a:spcPct val="40000"/>
                  </a:spcBef>
                </a:pPr>
                <a:endParaRPr lang="en-US" sz="400" dirty="0">
                  <a:solidFill>
                    <a:srgbClr val="000000"/>
                  </a:solidFill>
                  <a:latin typeface="Comic Sans MS" pitchFamily="66" charset="0"/>
                  <a:ea typeface="Osaka" charset="-128"/>
                  <a:cs typeface="Arial" charset="0"/>
                </a:endParaRPr>
              </a:p>
            </p:txBody>
          </p:sp>
          <p:sp>
            <p:nvSpPr>
              <p:cNvPr id="90130" name="Text Box 7"/>
              <p:cNvSpPr txBox="1">
                <a:spLocks noChangeArrowheads="1"/>
              </p:cNvSpPr>
              <p:nvPr/>
            </p:nvSpPr>
            <p:spPr bwMode="auto">
              <a:xfrm>
                <a:off x="1632" y="2267"/>
                <a:ext cx="288" cy="308"/>
              </a:xfrm>
              <a:prstGeom prst="rect">
                <a:avLst/>
              </a:prstGeom>
              <a:noFill/>
              <a:ln w="9525">
                <a:noFill/>
                <a:miter lim="800000"/>
                <a:headEnd/>
                <a:tailEnd/>
              </a:ln>
            </p:spPr>
            <p:txBody>
              <a:bodyPr>
                <a:spAutoFit/>
              </a:bodyPr>
              <a:lstStyle/>
              <a:p>
                <a:pPr>
                  <a:spcBef>
                    <a:spcPct val="50000"/>
                  </a:spcBef>
                </a:pPr>
                <a:r>
                  <a:rPr lang="en-US" sz="2600" b="1">
                    <a:solidFill>
                      <a:srgbClr val="000000"/>
                    </a:solidFill>
                    <a:latin typeface="Times New Roman" pitchFamily="18" charset="0"/>
                    <a:ea typeface="Osaka" charset="-128"/>
                  </a:rPr>
                  <a:t>A</a:t>
                </a:r>
              </a:p>
            </p:txBody>
          </p:sp>
        </p:grpSp>
        <p:sp>
          <p:nvSpPr>
            <p:cNvPr id="90128" name="Can 18"/>
            <p:cNvSpPr>
              <a:spLocks noChangeArrowheads="1"/>
            </p:cNvSpPr>
            <p:nvPr/>
          </p:nvSpPr>
          <p:spPr bwMode="auto">
            <a:xfrm rot="767306">
              <a:off x="3094522" y="2762757"/>
              <a:ext cx="304800" cy="1143000"/>
            </a:xfrm>
            <a:prstGeom prst="can">
              <a:avLst>
                <a:gd name="adj" fmla="val 0"/>
              </a:avLst>
            </a:prstGeom>
            <a:solidFill>
              <a:schemeClr val="accent1"/>
            </a:solidFill>
            <a:ln w="12700" algn="ctr">
              <a:solidFill>
                <a:schemeClr val="tx1"/>
              </a:solidFill>
              <a:round/>
              <a:headEnd/>
              <a:tailEnd/>
            </a:ln>
          </p:spPr>
          <p:txBody>
            <a:bodyPr/>
            <a:lstStyle/>
            <a:p>
              <a:endParaRPr lang="en-US"/>
            </a:p>
          </p:txBody>
        </p:sp>
      </p:grpSp>
      <p:grpSp>
        <p:nvGrpSpPr>
          <p:cNvPr id="4" name="Group 16"/>
          <p:cNvGrpSpPr>
            <a:grpSpLocks/>
          </p:cNvGrpSpPr>
          <p:nvPr/>
        </p:nvGrpSpPr>
        <p:grpSpPr bwMode="auto">
          <a:xfrm>
            <a:off x="381000" y="3047793"/>
            <a:ext cx="8458200" cy="2743407"/>
            <a:chOff x="381000" y="2895600"/>
            <a:chExt cx="8458200" cy="2742615"/>
          </a:xfrm>
        </p:grpSpPr>
        <p:grpSp>
          <p:nvGrpSpPr>
            <p:cNvPr id="90123" name="Group 8"/>
            <p:cNvGrpSpPr>
              <a:grpSpLocks/>
            </p:cNvGrpSpPr>
            <p:nvPr/>
          </p:nvGrpSpPr>
          <p:grpSpPr bwMode="auto">
            <a:xfrm>
              <a:off x="381000" y="3960533"/>
              <a:ext cx="8458200" cy="1677682"/>
              <a:chOff x="48" y="2208"/>
              <a:chExt cx="5328" cy="1238"/>
            </a:xfrm>
          </p:grpSpPr>
          <p:sp>
            <p:nvSpPr>
              <p:cNvPr id="90125" name="Text Box 11"/>
              <p:cNvSpPr txBox="1">
                <a:spLocks noChangeArrowheads="1"/>
              </p:cNvSpPr>
              <p:nvPr/>
            </p:nvSpPr>
            <p:spPr bwMode="auto">
              <a:xfrm>
                <a:off x="48" y="3112"/>
                <a:ext cx="5328" cy="334"/>
              </a:xfrm>
              <a:prstGeom prst="rect">
                <a:avLst/>
              </a:prstGeom>
              <a:noFill/>
              <a:ln w="9525">
                <a:noFill/>
                <a:miter lim="800000"/>
                <a:headEnd/>
                <a:tailEnd/>
              </a:ln>
            </p:spPr>
            <p:txBody>
              <a:bodyPr>
                <a:spAutoFit/>
              </a:bodyPr>
              <a:lstStyle/>
              <a:p>
                <a:pPr>
                  <a:lnSpc>
                    <a:spcPct val="90000"/>
                  </a:lnSpc>
                  <a:spcBef>
                    <a:spcPct val="40000"/>
                  </a:spcBef>
                </a:pPr>
                <a:r>
                  <a:rPr lang="en-US" sz="2600" b="1" dirty="0" smtClean="0">
                    <a:solidFill>
                      <a:srgbClr val="000000"/>
                    </a:solidFill>
                    <a:latin typeface="Comic Sans MS" pitchFamily="66" charset="0"/>
                    <a:ea typeface="Osaka" charset="-128"/>
                    <a:cs typeface="Arial" charset="0"/>
                  </a:rPr>
                  <a:t>B </a:t>
                </a:r>
                <a:r>
                  <a:rPr lang="en-US" sz="2600" dirty="0" smtClean="0">
                    <a:solidFill>
                      <a:srgbClr val="000000"/>
                    </a:solidFill>
                    <a:latin typeface="Comic Sans MS" pitchFamily="66" charset="0"/>
                    <a:ea typeface="Osaka" charset="-128"/>
                    <a:cs typeface="Arial" charset="0"/>
                  </a:rPr>
                  <a:t>= </a:t>
                </a:r>
                <a:r>
                  <a:rPr lang="en-US" sz="2600" dirty="0">
                    <a:solidFill>
                      <a:srgbClr val="000000"/>
                    </a:solidFill>
                    <a:latin typeface="Comic Sans MS" pitchFamily="66" charset="0"/>
                    <a:ea typeface="Osaka" charset="-128"/>
                    <a:cs typeface="Arial" charset="0"/>
                  </a:rPr>
                  <a:t>Am I Confident In My Abilities To Do My Job?</a:t>
                </a:r>
                <a:endParaRPr lang="en-US" sz="2400" dirty="0">
                  <a:solidFill>
                    <a:srgbClr val="000000"/>
                  </a:solidFill>
                  <a:latin typeface="Comic Sans MS" pitchFamily="66" charset="0"/>
                  <a:ea typeface="Osaka" charset="-128"/>
                  <a:cs typeface="Arial" charset="0"/>
                </a:endParaRPr>
              </a:p>
            </p:txBody>
          </p:sp>
          <p:sp>
            <p:nvSpPr>
              <p:cNvPr id="90126" name="Text Box 12"/>
              <p:cNvSpPr txBox="1">
                <a:spLocks noChangeArrowheads="1"/>
              </p:cNvSpPr>
              <p:nvPr/>
            </p:nvSpPr>
            <p:spPr bwMode="auto">
              <a:xfrm>
                <a:off x="2544" y="2208"/>
                <a:ext cx="240" cy="363"/>
              </a:xfrm>
              <a:prstGeom prst="rect">
                <a:avLst/>
              </a:prstGeom>
              <a:noFill/>
              <a:ln w="9525">
                <a:noFill/>
                <a:miter lim="800000"/>
                <a:headEnd/>
                <a:tailEnd/>
              </a:ln>
            </p:spPr>
            <p:txBody>
              <a:bodyPr>
                <a:spAutoFit/>
              </a:bodyPr>
              <a:lstStyle/>
              <a:p>
                <a:pPr>
                  <a:spcBef>
                    <a:spcPct val="50000"/>
                  </a:spcBef>
                </a:pPr>
                <a:r>
                  <a:rPr lang="en-US" sz="2600" b="1">
                    <a:solidFill>
                      <a:srgbClr val="000000"/>
                    </a:solidFill>
                    <a:latin typeface="Times New Roman" pitchFamily="18" charset="0"/>
                    <a:ea typeface="Osaka" charset="-128"/>
                  </a:rPr>
                  <a:t>B</a:t>
                </a:r>
              </a:p>
            </p:txBody>
          </p:sp>
        </p:grpSp>
        <p:sp>
          <p:nvSpPr>
            <p:cNvPr id="90124" name="Can 19"/>
            <p:cNvSpPr>
              <a:spLocks noChangeArrowheads="1"/>
            </p:cNvSpPr>
            <p:nvPr/>
          </p:nvSpPr>
          <p:spPr bwMode="auto">
            <a:xfrm>
              <a:off x="4419600" y="2895600"/>
              <a:ext cx="304800" cy="1143000"/>
            </a:xfrm>
            <a:prstGeom prst="can">
              <a:avLst>
                <a:gd name="adj" fmla="val 0"/>
              </a:avLst>
            </a:prstGeom>
            <a:solidFill>
              <a:schemeClr val="accent1"/>
            </a:solidFill>
            <a:ln w="12700" algn="ctr">
              <a:solidFill>
                <a:schemeClr val="tx1"/>
              </a:solidFill>
              <a:round/>
              <a:headEnd/>
              <a:tailEnd/>
            </a:ln>
          </p:spPr>
          <p:txBody>
            <a:bodyPr/>
            <a:lstStyle/>
            <a:p>
              <a:endParaRPr lang="en-US"/>
            </a:p>
          </p:txBody>
        </p:sp>
      </p:grpSp>
      <p:grpSp>
        <p:nvGrpSpPr>
          <p:cNvPr id="6" name="Group 21"/>
          <p:cNvGrpSpPr>
            <a:grpSpLocks/>
          </p:cNvGrpSpPr>
          <p:nvPr/>
        </p:nvGrpSpPr>
        <p:grpSpPr bwMode="auto">
          <a:xfrm>
            <a:off x="365121" y="2762250"/>
            <a:ext cx="8169279" cy="3638540"/>
            <a:chOff x="152400" y="2762941"/>
            <a:chExt cx="8169279" cy="3637861"/>
          </a:xfrm>
        </p:grpSpPr>
        <p:grpSp>
          <p:nvGrpSpPr>
            <p:cNvPr id="90119" name="Group 13"/>
            <p:cNvGrpSpPr>
              <a:grpSpLocks/>
            </p:cNvGrpSpPr>
            <p:nvPr/>
          </p:nvGrpSpPr>
          <p:grpSpPr bwMode="auto">
            <a:xfrm>
              <a:off x="152400" y="3810001"/>
              <a:ext cx="8169279" cy="2590801"/>
              <a:chOff x="144" y="2256"/>
              <a:chExt cx="5146" cy="1632"/>
            </a:xfrm>
          </p:grpSpPr>
          <p:sp>
            <p:nvSpPr>
              <p:cNvPr id="90121" name="Rectangle 16"/>
              <p:cNvSpPr>
                <a:spLocks noChangeArrowheads="1"/>
              </p:cNvSpPr>
              <p:nvPr/>
            </p:nvSpPr>
            <p:spPr bwMode="auto">
              <a:xfrm>
                <a:off x="144" y="3603"/>
                <a:ext cx="5146" cy="285"/>
              </a:xfrm>
              <a:prstGeom prst="rect">
                <a:avLst/>
              </a:prstGeom>
              <a:noFill/>
              <a:ln w="9525">
                <a:noFill/>
                <a:miter lim="800000"/>
                <a:headEnd/>
                <a:tailEnd/>
              </a:ln>
            </p:spPr>
            <p:txBody>
              <a:bodyPr wrap="none">
                <a:spAutoFit/>
              </a:bodyPr>
              <a:lstStyle/>
              <a:p>
                <a:pPr>
                  <a:lnSpc>
                    <a:spcPct val="90000"/>
                  </a:lnSpc>
                  <a:spcBef>
                    <a:spcPct val="40000"/>
                  </a:spcBef>
                </a:pPr>
                <a:r>
                  <a:rPr lang="en-US" sz="2600" b="1" dirty="0" smtClean="0">
                    <a:solidFill>
                      <a:srgbClr val="000000"/>
                    </a:solidFill>
                    <a:latin typeface="Comic Sans MS" pitchFamily="66" charset="0"/>
                    <a:ea typeface="Osaka" charset="-128"/>
                  </a:rPr>
                  <a:t>C </a:t>
                </a:r>
                <a:r>
                  <a:rPr lang="en-US" sz="2600" dirty="0" smtClean="0">
                    <a:solidFill>
                      <a:srgbClr val="000000"/>
                    </a:solidFill>
                    <a:latin typeface="Comic Sans MS" pitchFamily="66" charset="0"/>
                    <a:ea typeface="Osaka" charset="-128"/>
                  </a:rPr>
                  <a:t>= </a:t>
                </a:r>
                <a:r>
                  <a:rPr lang="en-US" sz="2600" dirty="0">
                    <a:solidFill>
                      <a:srgbClr val="000000"/>
                    </a:solidFill>
                    <a:latin typeface="Comic Sans MS" pitchFamily="66" charset="0"/>
                    <a:ea typeface="Osaka" charset="-128"/>
                  </a:rPr>
                  <a:t>If I Do A Great Job, Will </a:t>
                </a:r>
                <a:r>
                  <a:rPr lang="en-US" sz="2600" dirty="0" smtClean="0">
                    <a:solidFill>
                      <a:srgbClr val="000000"/>
                    </a:solidFill>
                    <a:latin typeface="Comic Sans MS" pitchFamily="66" charset="0"/>
                    <a:ea typeface="Osaka" charset="-128"/>
                  </a:rPr>
                  <a:t>Anyone Even Notice?</a:t>
                </a:r>
                <a:endParaRPr lang="en-US" sz="2600" dirty="0">
                  <a:solidFill>
                    <a:srgbClr val="000000"/>
                  </a:solidFill>
                  <a:latin typeface="Comic Sans MS" pitchFamily="66" charset="0"/>
                  <a:ea typeface="Osaka" charset="-128"/>
                </a:endParaRPr>
              </a:p>
            </p:txBody>
          </p:sp>
          <p:sp>
            <p:nvSpPr>
              <p:cNvPr id="90122" name="Text Box 17"/>
              <p:cNvSpPr txBox="1">
                <a:spLocks noChangeArrowheads="1"/>
              </p:cNvSpPr>
              <p:nvPr/>
            </p:nvSpPr>
            <p:spPr bwMode="auto">
              <a:xfrm>
                <a:off x="3696" y="2256"/>
                <a:ext cx="288" cy="308"/>
              </a:xfrm>
              <a:prstGeom prst="rect">
                <a:avLst/>
              </a:prstGeom>
              <a:noFill/>
              <a:ln w="9525">
                <a:noFill/>
                <a:miter lim="800000"/>
                <a:headEnd/>
                <a:tailEnd/>
              </a:ln>
            </p:spPr>
            <p:txBody>
              <a:bodyPr>
                <a:spAutoFit/>
              </a:bodyPr>
              <a:lstStyle/>
              <a:p>
                <a:pPr>
                  <a:spcBef>
                    <a:spcPct val="50000"/>
                  </a:spcBef>
                </a:pPr>
                <a:r>
                  <a:rPr lang="en-US" sz="2600" b="1">
                    <a:solidFill>
                      <a:srgbClr val="000000"/>
                    </a:solidFill>
                    <a:latin typeface="Times New Roman" pitchFamily="18" charset="0"/>
                    <a:ea typeface="Osaka" charset="-128"/>
                  </a:rPr>
                  <a:t>C</a:t>
                </a:r>
              </a:p>
            </p:txBody>
          </p:sp>
        </p:grpSp>
        <p:sp>
          <p:nvSpPr>
            <p:cNvPr id="90120" name="Can 20"/>
            <p:cNvSpPr>
              <a:spLocks noChangeArrowheads="1"/>
            </p:cNvSpPr>
            <p:nvPr/>
          </p:nvSpPr>
          <p:spPr bwMode="auto">
            <a:xfrm rot="-799930">
              <a:off x="5690278" y="2762941"/>
              <a:ext cx="304800" cy="1143000"/>
            </a:xfrm>
            <a:prstGeom prst="can">
              <a:avLst>
                <a:gd name="adj" fmla="val 0"/>
              </a:avLst>
            </a:prstGeom>
            <a:solidFill>
              <a:schemeClr val="accent1"/>
            </a:solidFill>
            <a:ln w="12700" algn="ctr">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381000"/>
            <a:ext cx="9144000" cy="769938"/>
          </a:xfrm>
          <a:prstGeom prst="rect">
            <a:avLst/>
          </a:prstGeom>
          <a:noFill/>
          <a:ln w="12700">
            <a:noFill/>
            <a:miter lim="800000"/>
            <a:headEnd/>
            <a:tailEnd/>
          </a:ln>
        </p:spPr>
        <p:txBody>
          <a:bodyPr>
            <a:spAutoFit/>
          </a:bodyPr>
          <a:lstStyle/>
          <a:p>
            <a:pPr algn="ctr">
              <a:spcBef>
                <a:spcPct val="50000"/>
              </a:spcBef>
              <a:defRPr/>
            </a:pPr>
            <a:r>
              <a:rPr lang="en-US" sz="4400" b="1" dirty="0">
                <a:solidFill>
                  <a:schemeClr val="tx2">
                    <a:lumMod val="50000"/>
                  </a:schemeClr>
                </a:solidFill>
                <a:latin typeface="Comic Sans MS" pitchFamily="66" charset="0"/>
              </a:rPr>
              <a:t>Rules For Effective Goal Setting</a:t>
            </a:r>
          </a:p>
        </p:txBody>
      </p:sp>
      <p:sp>
        <p:nvSpPr>
          <p:cNvPr id="80899" name="Text Box 3"/>
          <p:cNvSpPr txBox="1">
            <a:spLocks noChangeArrowheads="1"/>
          </p:cNvSpPr>
          <p:nvPr/>
        </p:nvSpPr>
        <p:spPr bwMode="auto">
          <a:xfrm>
            <a:off x="152400" y="1676400"/>
            <a:ext cx="7010400" cy="4643438"/>
          </a:xfrm>
          <a:prstGeom prst="rect">
            <a:avLst/>
          </a:prstGeom>
          <a:noFill/>
          <a:ln w="12700">
            <a:noFill/>
            <a:miter lim="800000"/>
            <a:headEnd/>
            <a:tailEnd/>
          </a:ln>
        </p:spPr>
        <p:txBody>
          <a:bodyPr>
            <a:spAutoFit/>
          </a:bodyPr>
          <a:lstStyle/>
          <a:p>
            <a:pPr marL="800100" indent="-800100">
              <a:spcBef>
                <a:spcPct val="50000"/>
              </a:spcBef>
              <a:buFontTx/>
              <a:buAutoNum type="arabicPeriod"/>
              <a:defRPr/>
            </a:pPr>
            <a:r>
              <a:rPr lang="en-US" sz="4400" dirty="0">
                <a:solidFill>
                  <a:schemeClr val="accent1">
                    <a:lumMod val="50000"/>
                  </a:schemeClr>
                </a:solidFill>
                <a:latin typeface="Comic Sans MS" pitchFamily="66" charset="0"/>
                <a:cs typeface="Arial" charset="0"/>
              </a:rPr>
              <a:t>Set Goals That Are Important/Challenging</a:t>
            </a:r>
          </a:p>
          <a:p>
            <a:pPr marL="800100" indent="-800100">
              <a:spcBef>
                <a:spcPct val="50000"/>
              </a:spcBef>
              <a:defRPr/>
            </a:pPr>
            <a:endParaRPr lang="en-US" sz="1200" dirty="0">
              <a:solidFill>
                <a:srgbClr val="BE004D"/>
              </a:solidFill>
              <a:latin typeface="Arial" charset="0"/>
              <a:cs typeface="Arial" charset="0"/>
            </a:endParaRPr>
          </a:p>
          <a:p>
            <a:pPr marL="1371600" lvl="1" indent="-457200">
              <a:spcBef>
                <a:spcPct val="30000"/>
              </a:spcBef>
              <a:buFont typeface="Wingdings" pitchFamily="2" charset="2"/>
              <a:buChar char="§"/>
              <a:defRPr/>
            </a:pPr>
            <a:r>
              <a:rPr lang="en-US" sz="2800" b="1" dirty="0">
                <a:latin typeface="Comic Sans MS" pitchFamily="66" charset="0"/>
                <a:cs typeface="Arial" charset="0"/>
              </a:rPr>
              <a:t>Related To Mission</a:t>
            </a:r>
          </a:p>
          <a:p>
            <a:pPr marL="1371600" lvl="1" indent="-457200">
              <a:spcBef>
                <a:spcPct val="30000"/>
              </a:spcBef>
              <a:buFont typeface="Wingdings" pitchFamily="2" charset="2"/>
              <a:buChar char="§"/>
              <a:defRPr/>
            </a:pPr>
            <a:endParaRPr lang="en-US" sz="1200" b="1" dirty="0">
              <a:latin typeface="Comic Sans MS" pitchFamily="66" charset="0"/>
              <a:cs typeface="Arial" charset="0"/>
            </a:endParaRPr>
          </a:p>
          <a:p>
            <a:pPr marL="1371600" lvl="1" indent="-457200">
              <a:spcBef>
                <a:spcPct val="30000"/>
              </a:spcBef>
              <a:buFont typeface="Wingdings" pitchFamily="2" charset="2"/>
              <a:buChar char="§"/>
              <a:defRPr/>
            </a:pPr>
            <a:r>
              <a:rPr lang="en-US" sz="2800" b="1" dirty="0">
                <a:latin typeface="Comic Sans MS" pitchFamily="66" charset="0"/>
                <a:cs typeface="Arial" charset="0"/>
              </a:rPr>
              <a:t>Significant</a:t>
            </a:r>
          </a:p>
          <a:p>
            <a:pPr marL="1371600" lvl="1" indent="-457200">
              <a:spcBef>
                <a:spcPct val="30000"/>
              </a:spcBef>
              <a:buFont typeface="Wingdings" pitchFamily="2" charset="2"/>
              <a:buChar char="§"/>
              <a:defRPr/>
            </a:pPr>
            <a:endParaRPr lang="en-US" sz="1200" b="1" dirty="0">
              <a:latin typeface="Comic Sans MS" pitchFamily="66" charset="0"/>
              <a:cs typeface="Arial" charset="0"/>
            </a:endParaRPr>
          </a:p>
          <a:p>
            <a:pPr marL="1371600" lvl="1" indent="-457200">
              <a:spcBef>
                <a:spcPct val="30000"/>
              </a:spcBef>
              <a:buFont typeface="Wingdings" pitchFamily="2" charset="2"/>
              <a:buChar char="§"/>
              <a:defRPr/>
            </a:pPr>
            <a:r>
              <a:rPr lang="en-US" sz="2800" b="1" dirty="0">
                <a:latin typeface="Comic Sans MS" pitchFamily="66" charset="0"/>
                <a:cs typeface="Arial" charset="0"/>
              </a:rPr>
              <a:t>Push You To Achieve</a:t>
            </a:r>
          </a:p>
          <a:p>
            <a:pPr marL="1371600" lvl="1" indent="-457200">
              <a:spcBef>
                <a:spcPct val="30000"/>
              </a:spcBef>
              <a:buFont typeface="Wingdings" pitchFamily="2" charset="2"/>
              <a:buChar char="§"/>
              <a:defRPr/>
            </a:pPr>
            <a:endParaRPr lang="en-US" sz="1200" b="1" dirty="0">
              <a:latin typeface="Comic Sans MS" pitchFamily="66" charset="0"/>
              <a:cs typeface="Arial" charset="0"/>
            </a:endParaRPr>
          </a:p>
          <a:p>
            <a:pPr marL="1371600" lvl="1" indent="-457200">
              <a:spcBef>
                <a:spcPct val="30000"/>
              </a:spcBef>
              <a:buFont typeface="Wingdings" pitchFamily="2" charset="2"/>
              <a:buChar char="§"/>
              <a:defRPr/>
            </a:pPr>
            <a:r>
              <a:rPr lang="en-US" sz="2800" b="1" dirty="0">
                <a:latin typeface="Comic Sans MS" pitchFamily="66" charset="0"/>
                <a:cs typeface="Arial" charset="0"/>
              </a:rPr>
              <a:t>Highly Motivated</a:t>
            </a:r>
          </a:p>
        </p:txBody>
      </p:sp>
      <p:pic>
        <p:nvPicPr>
          <p:cNvPr id="91140" name="Picture 4" descr="ice"/>
          <p:cNvPicPr>
            <a:picLocks noChangeAspect="1" noChangeArrowheads="1"/>
          </p:cNvPicPr>
          <p:nvPr/>
        </p:nvPicPr>
        <p:blipFill>
          <a:blip r:embed="rId3" cstate="print"/>
          <a:srcRect/>
          <a:stretch>
            <a:fillRect/>
          </a:stretch>
        </p:blipFill>
        <p:spPr bwMode="auto">
          <a:xfrm>
            <a:off x="7086600" y="1366838"/>
            <a:ext cx="19431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1616075"/>
            <a:ext cx="7467600" cy="2655888"/>
          </a:xfrm>
          <a:prstGeom prst="rect">
            <a:avLst/>
          </a:prstGeom>
          <a:noFill/>
          <a:ln w="12700">
            <a:noFill/>
            <a:miter lim="800000"/>
            <a:headEnd/>
            <a:tailEnd/>
          </a:ln>
        </p:spPr>
        <p:txBody>
          <a:bodyPr>
            <a:spAutoFit/>
          </a:bodyPr>
          <a:lstStyle/>
          <a:p>
            <a:pPr marL="457200" indent="-457200">
              <a:spcBef>
                <a:spcPct val="50000"/>
              </a:spcBef>
            </a:pPr>
            <a:endParaRPr lang="en-US" sz="1400">
              <a:solidFill>
                <a:srgbClr val="BE004D"/>
              </a:solidFill>
            </a:endParaRPr>
          </a:p>
          <a:p>
            <a:pPr marL="914400" lvl="1" indent="-457200">
              <a:spcBef>
                <a:spcPct val="50000"/>
              </a:spcBef>
              <a:buFont typeface="Wingdings" pitchFamily="2" charset="2"/>
              <a:buChar char="§"/>
            </a:pPr>
            <a:r>
              <a:rPr lang="en-US" sz="2800">
                <a:latin typeface="Comic Sans MS" pitchFamily="66" charset="0"/>
                <a:cs typeface="Arial" charset="0"/>
              </a:rPr>
              <a:t>Focus on what you want –                Not what you don’t want</a:t>
            </a:r>
          </a:p>
          <a:p>
            <a:pPr marL="914400" lvl="1" indent="-457200">
              <a:spcBef>
                <a:spcPct val="50000"/>
              </a:spcBef>
              <a:buFont typeface="Wingdings" pitchFamily="2" charset="2"/>
              <a:buChar char="§"/>
            </a:pPr>
            <a:r>
              <a:rPr lang="en-US" sz="2800">
                <a:latin typeface="Comic Sans MS" pitchFamily="66" charset="0"/>
                <a:cs typeface="Arial" charset="0"/>
              </a:rPr>
              <a:t>Keep a mental image of success</a:t>
            </a:r>
          </a:p>
          <a:p>
            <a:pPr marL="914400" lvl="1" indent="-457200">
              <a:spcBef>
                <a:spcPct val="50000"/>
              </a:spcBef>
              <a:buFont typeface="Wingdings" pitchFamily="2" charset="2"/>
              <a:buChar char="§"/>
            </a:pPr>
            <a:r>
              <a:rPr lang="en-US" sz="2800">
                <a:latin typeface="Comic Sans MS" pitchFamily="66" charset="0"/>
                <a:cs typeface="Arial" charset="0"/>
              </a:rPr>
              <a:t>Stay away from negative thinking</a:t>
            </a:r>
          </a:p>
        </p:txBody>
      </p:sp>
      <p:sp>
        <p:nvSpPr>
          <p:cNvPr id="81923" name="Text Box 3"/>
          <p:cNvSpPr txBox="1">
            <a:spLocks noChangeArrowheads="1"/>
          </p:cNvSpPr>
          <p:nvPr/>
        </p:nvSpPr>
        <p:spPr bwMode="auto">
          <a:xfrm>
            <a:off x="2743200" y="4359275"/>
            <a:ext cx="6019800" cy="1920875"/>
          </a:xfrm>
          <a:prstGeom prst="rect">
            <a:avLst/>
          </a:prstGeom>
          <a:noFill/>
          <a:ln w="12700">
            <a:noFill/>
            <a:miter lim="800000"/>
            <a:headEnd/>
            <a:tailEnd/>
          </a:ln>
        </p:spPr>
        <p:txBody>
          <a:bodyPr>
            <a:spAutoFit/>
          </a:bodyPr>
          <a:lstStyle/>
          <a:p>
            <a:pPr>
              <a:spcBef>
                <a:spcPct val="50000"/>
              </a:spcBef>
              <a:defRPr/>
            </a:pPr>
            <a:r>
              <a:rPr lang="en-US" sz="2800" b="1" dirty="0">
                <a:solidFill>
                  <a:schemeClr val="accent1">
                    <a:lumMod val="50000"/>
                  </a:schemeClr>
                </a:solidFill>
                <a:latin typeface="Comic Sans MS" pitchFamily="66" charset="0"/>
                <a:cs typeface="Arial" charset="0"/>
              </a:rPr>
              <a:t>“Obstacles are those frightful things you see when you take your eyes off the goal.”</a:t>
            </a:r>
          </a:p>
          <a:p>
            <a:pPr algn="r">
              <a:spcBef>
                <a:spcPct val="50000"/>
              </a:spcBef>
              <a:defRPr/>
            </a:pPr>
            <a:r>
              <a:rPr lang="en-US" sz="2400" dirty="0">
                <a:solidFill>
                  <a:schemeClr val="accent1">
                    <a:lumMod val="50000"/>
                  </a:schemeClr>
                </a:solidFill>
                <a:latin typeface="Comic Sans MS" pitchFamily="66" charset="0"/>
                <a:cs typeface="Arial" charset="0"/>
              </a:rPr>
              <a:t>Henry Ford</a:t>
            </a:r>
          </a:p>
        </p:txBody>
      </p:sp>
      <p:pic>
        <p:nvPicPr>
          <p:cNvPr id="92164" name="Picture 4" descr="mask"/>
          <p:cNvPicPr>
            <a:picLocks noChangeAspect="1" noChangeArrowheads="1"/>
          </p:cNvPicPr>
          <p:nvPr/>
        </p:nvPicPr>
        <p:blipFill>
          <a:blip r:embed="rId3" cstate="print"/>
          <a:srcRect/>
          <a:stretch>
            <a:fillRect/>
          </a:stretch>
        </p:blipFill>
        <p:spPr bwMode="auto">
          <a:xfrm>
            <a:off x="228600" y="4283075"/>
            <a:ext cx="2003425" cy="2209800"/>
          </a:xfrm>
          <a:prstGeom prst="rect">
            <a:avLst/>
          </a:prstGeom>
          <a:noFill/>
          <a:ln w="9525">
            <a:noFill/>
            <a:miter lim="800000"/>
            <a:headEnd/>
            <a:tailEnd/>
          </a:ln>
        </p:spPr>
      </p:pic>
      <p:pic>
        <p:nvPicPr>
          <p:cNvPr id="92165" name="Picture 5" descr="mask"/>
          <p:cNvPicPr>
            <a:picLocks noChangeAspect="1" noChangeArrowheads="1"/>
          </p:cNvPicPr>
          <p:nvPr/>
        </p:nvPicPr>
        <p:blipFill>
          <a:blip r:embed="rId4" cstate="print"/>
          <a:srcRect/>
          <a:stretch>
            <a:fillRect/>
          </a:stretch>
        </p:blipFill>
        <p:spPr bwMode="auto">
          <a:xfrm>
            <a:off x="7315200" y="1311275"/>
            <a:ext cx="1627188" cy="2057400"/>
          </a:xfrm>
          <a:prstGeom prst="rect">
            <a:avLst/>
          </a:prstGeom>
          <a:noFill/>
          <a:ln w="9525">
            <a:noFill/>
            <a:miter lim="800000"/>
            <a:headEnd/>
            <a:tailEnd/>
          </a:ln>
        </p:spPr>
      </p:pic>
      <p:sp>
        <p:nvSpPr>
          <p:cNvPr id="81926" name="Text Box 6"/>
          <p:cNvSpPr txBox="1">
            <a:spLocks noChangeArrowheads="1"/>
          </p:cNvSpPr>
          <p:nvPr/>
        </p:nvSpPr>
        <p:spPr bwMode="auto">
          <a:xfrm>
            <a:off x="152400" y="533400"/>
            <a:ext cx="8534400" cy="1446213"/>
          </a:xfrm>
          <a:prstGeom prst="rect">
            <a:avLst/>
          </a:prstGeom>
          <a:noFill/>
          <a:ln w="12700">
            <a:noFill/>
            <a:miter lim="800000"/>
            <a:headEnd/>
            <a:tailEnd/>
          </a:ln>
        </p:spPr>
        <p:txBody>
          <a:bodyPr>
            <a:spAutoFit/>
          </a:bodyPr>
          <a:lstStyle/>
          <a:p>
            <a:pPr marL="800100" indent="-800100">
              <a:spcBef>
                <a:spcPct val="50000"/>
              </a:spcBef>
              <a:buFontTx/>
              <a:buAutoNum type="arabicPeriod" startAt="2"/>
              <a:defRPr/>
            </a:pPr>
            <a:r>
              <a:rPr lang="en-US" sz="4400" dirty="0">
                <a:solidFill>
                  <a:schemeClr val="tx2">
                    <a:lumMod val="50000"/>
                  </a:schemeClr>
                </a:solidFill>
                <a:latin typeface="Comic Sans MS" pitchFamily="66" charset="0"/>
              </a:rPr>
              <a:t>State Your Goals In Positive, Not Negative, Terms!</a:t>
            </a:r>
            <a:endParaRPr lang="en-US" sz="2400" dirty="0">
              <a:solidFill>
                <a:schemeClr val="tx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0" y="381000"/>
            <a:ext cx="9144000" cy="4724400"/>
          </a:xfrm>
        </p:spPr>
        <p:txBody>
          <a:bodyPr/>
          <a:lstStyle/>
          <a:p>
            <a:pPr marL="609600" indent="-609600">
              <a:buClr>
                <a:schemeClr val="tx1"/>
              </a:buClr>
              <a:buFont typeface="Wingdings" pitchFamily="2" charset="2"/>
              <a:buNone/>
              <a:defRPr/>
            </a:pPr>
            <a:endParaRPr lang="en-US" sz="1800" dirty="0" smtClean="0"/>
          </a:p>
          <a:p>
            <a:pPr marL="1257300" lvl="1" indent="-533400">
              <a:lnSpc>
                <a:spcPct val="150000"/>
              </a:lnSpc>
              <a:buClrTx/>
              <a:buFont typeface="Wingdings" pitchFamily="2" charset="2"/>
              <a:buChar char="§"/>
              <a:defRPr/>
            </a:pPr>
            <a:r>
              <a:rPr lang="en-US" dirty="0" smtClean="0">
                <a:latin typeface="Comic Sans MS" pitchFamily="66" charset="0"/>
              </a:rPr>
              <a:t>People are connected, but often laterally and certainly not in pyramids</a:t>
            </a:r>
            <a:endParaRPr lang="en-US" u="sng" dirty="0" smtClean="0">
              <a:latin typeface="Comic Sans MS" pitchFamily="66" charset="0"/>
            </a:endParaRPr>
          </a:p>
          <a:p>
            <a:pPr marL="1257300" lvl="1" indent="-533400">
              <a:lnSpc>
                <a:spcPct val="150000"/>
              </a:lnSpc>
              <a:buClrTx/>
              <a:buFont typeface="Wingdings" pitchFamily="2" charset="2"/>
              <a:buChar char="§"/>
              <a:defRPr/>
            </a:pPr>
            <a:r>
              <a:rPr lang="en-US" dirty="0" smtClean="0">
                <a:latin typeface="Comic Sans MS" pitchFamily="66" charset="0"/>
              </a:rPr>
              <a:t>No </a:t>
            </a:r>
            <a:r>
              <a:rPr lang="en-US" b="1" dirty="0" smtClean="0">
                <a:solidFill>
                  <a:schemeClr val="accent1">
                    <a:lumMod val="50000"/>
                  </a:schemeClr>
                </a:solidFill>
                <a:latin typeface="Comic Sans MS" pitchFamily="66" charset="0"/>
              </a:rPr>
              <a:t>“alpha person” </a:t>
            </a:r>
            <a:r>
              <a:rPr lang="en-US" dirty="0" smtClean="0">
                <a:latin typeface="Comic Sans MS" pitchFamily="66" charset="0"/>
              </a:rPr>
              <a:t>on top</a:t>
            </a:r>
          </a:p>
          <a:p>
            <a:pPr marL="1257300" lvl="1" indent="-533400">
              <a:lnSpc>
                <a:spcPct val="150000"/>
              </a:lnSpc>
              <a:buClrTx/>
              <a:buFont typeface="Wingdings" pitchFamily="2" charset="2"/>
              <a:buChar char="§"/>
              <a:defRPr/>
            </a:pPr>
            <a:r>
              <a:rPr lang="en-US" dirty="0" smtClean="0">
                <a:latin typeface="Comic Sans MS" pitchFamily="66" charset="0"/>
              </a:rPr>
              <a:t>Authority is distributed more evenly</a:t>
            </a:r>
          </a:p>
          <a:p>
            <a:pPr marL="1257300" lvl="1" indent="-533400">
              <a:lnSpc>
                <a:spcPct val="150000"/>
              </a:lnSpc>
              <a:buClrTx/>
              <a:buFont typeface="Wingdings" pitchFamily="2" charset="2"/>
              <a:buChar char="§"/>
              <a:defRPr/>
            </a:pPr>
            <a:r>
              <a:rPr lang="en-US" dirty="0" smtClean="0">
                <a:latin typeface="Comic Sans MS" pitchFamily="66" charset="0"/>
              </a:rPr>
              <a:t>Emphasis on dynamic, functional work groups</a:t>
            </a:r>
          </a:p>
          <a:p>
            <a:pPr marL="1257300" lvl="1" indent="-533400">
              <a:lnSpc>
                <a:spcPct val="150000"/>
              </a:lnSpc>
              <a:buClrTx/>
              <a:buFont typeface="Wingdings" pitchFamily="2" charset="2"/>
              <a:buChar char="§"/>
              <a:defRPr/>
            </a:pPr>
            <a:r>
              <a:rPr lang="en-US" b="1" dirty="0" smtClean="0">
                <a:solidFill>
                  <a:schemeClr val="accent1">
                    <a:lumMod val="50000"/>
                  </a:schemeClr>
                </a:solidFill>
                <a:latin typeface="Comic Sans MS" pitchFamily="66" charset="0"/>
              </a:rPr>
              <a:t>“Flat” </a:t>
            </a:r>
            <a:r>
              <a:rPr lang="en-US" dirty="0" smtClean="0">
                <a:latin typeface="Comic Sans MS" pitchFamily="66" charset="0"/>
              </a:rPr>
              <a:t>organization structure</a:t>
            </a:r>
          </a:p>
          <a:p>
            <a:pPr marL="1257300" lvl="1" indent="-533400">
              <a:lnSpc>
                <a:spcPct val="150000"/>
              </a:lnSpc>
              <a:buClrTx/>
              <a:buFont typeface="Wingdings" pitchFamily="2" charset="2"/>
              <a:buChar char="§"/>
              <a:defRPr/>
            </a:pPr>
            <a:r>
              <a:rPr lang="en-US" dirty="0" smtClean="0">
                <a:latin typeface="Comic Sans MS" pitchFamily="66" charset="0"/>
              </a:rPr>
              <a:t>Works best with professional, scientific or technical organizations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 y="533400"/>
            <a:ext cx="8763000" cy="2016125"/>
          </a:xfrm>
          <a:prstGeom prst="rect">
            <a:avLst/>
          </a:prstGeom>
          <a:noFill/>
          <a:ln w="12700">
            <a:noFill/>
            <a:miter lim="800000"/>
            <a:headEnd/>
            <a:tailEnd/>
          </a:ln>
        </p:spPr>
        <p:txBody>
          <a:bodyPr>
            <a:spAutoFit/>
          </a:bodyPr>
          <a:lstStyle/>
          <a:p>
            <a:pPr algn="ctr">
              <a:spcBef>
                <a:spcPts val="600"/>
              </a:spcBef>
              <a:defRPr/>
            </a:pPr>
            <a:r>
              <a:rPr lang="en-US" sz="4000" b="1" dirty="0">
                <a:solidFill>
                  <a:schemeClr val="accent1">
                    <a:lumMod val="50000"/>
                  </a:schemeClr>
                </a:solidFill>
                <a:latin typeface="Comic Sans MS" pitchFamily="66" charset="0"/>
              </a:rPr>
              <a:t>“Dreams are just thoughts.</a:t>
            </a:r>
          </a:p>
          <a:p>
            <a:pPr algn="ctr">
              <a:spcBef>
                <a:spcPts val="600"/>
              </a:spcBef>
              <a:defRPr/>
            </a:pPr>
            <a:r>
              <a:rPr lang="en-US" sz="4000" b="1" dirty="0">
                <a:solidFill>
                  <a:schemeClr val="accent1">
                    <a:lumMod val="50000"/>
                  </a:schemeClr>
                </a:solidFill>
                <a:latin typeface="Comic Sans MS" pitchFamily="66" charset="0"/>
              </a:rPr>
              <a:t>They become tangible goals when we write them down.”</a:t>
            </a:r>
          </a:p>
        </p:txBody>
      </p:sp>
      <p:sp>
        <p:nvSpPr>
          <p:cNvPr id="82947" name="Text Box 3"/>
          <p:cNvSpPr txBox="1">
            <a:spLocks noChangeArrowheads="1"/>
          </p:cNvSpPr>
          <p:nvPr/>
        </p:nvSpPr>
        <p:spPr bwMode="auto">
          <a:xfrm>
            <a:off x="914400" y="2743200"/>
            <a:ext cx="7772400" cy="3602038"/>
          </a:xfrm>
          <a:prstGeom prst="rect">
            <a:avLst/>
          </a:prstGeom>
          <a:noFill/>
          <a:ln w="12700">
            <a:noFill/>
            <a:miter lim="800000"/>
            <a:headEnd/>
            <a:tailEnd/>
          </a:ln>
        </p:spPr>
        <p:txBody>
          <a:bodyPr>
            <a:spAutoFit/>
          </a:bodyPr>
          <a:lstStyle/>
          <a:p>
            <a:pPr marL="800100" indent="-800100">
              <a:spcBef>
                <a:spcPct val="50000"/>
              </a:spcBef>
              <a:buFontTx/>
              <a:buAutoNum type="arabicPeriod" startAt="3"/>
              <a:defRPr/>
            </a:pPr>
            <a:r>
              <a:rPr lang="en-US" sz="4400" dirty="0">
                <a:solidFill>
                  <a:schemeClr val="tx2">
                    <a:lumMod val="50000"/>
                  </a:schemeClr>
                </a:solidFill>
                <a:latin typeface="Comic Sans MS" pitchFamily="66" charset="0"/>
                <a:cs typeface="Arial" charset="0"/>
              </a:rPr>
              <a:t>Write Your Goals Down.</a:t>
            </a:r>
          </a:p>
          <a:p>
            <a:pPr marL="800100" indent="-800100">
              <a:spcBef>
                <a:spcPct val="50000"/>
              </a:spcBef>
              <a:defRPr/>
            </a:pPr>
            <a:endParaRPr lang="en-US" sz="1200" dirty="0">
              <a:solidFill>
                <a:srgbClr val="BE004D"/>
              </a:solidFill>
              <a:latin typeface="Comic Sans MS" pitchFamily="66" charset="0"/>
              <a:cs typeface="Arial" charset="0"/>
            </a:endParaRPr>
          </a:p>
          <a:p>
            <a:pPr marL="1371600" lvl="1" indent="-457200">
              <a:spcBef>
                <a:spcPct val="50000"/>
              </a:spcBef>
              <a:buFont typeface="Wingdings" pitchFamily="2" charset="2"/>
              <a:buChar char="§"/>
              <a:defRPr/>
            </a:pPr>
            <a:r>
              <a:rPr lang="en-US" sz="2800" dirty="0">
                <a:latin typeface="Comic Sans MS" pitchFamily="66" charset="0"/>
                <a:cs typeface="Arial" charset="0"/>
              </a:rPr>
              <a:t>Helps to crystallize your thinking</a:t>
            </a:r>
          </a:p>
          <a:p>
            <a:pPr marL="1371600" lvl="1" indent="-457200">
              <a:spcBef>
                <a:spcPct val="50000"/>
              </a:spcBef>
              <a:buFont typeface="Wingdings" pitchFamily="2" charset="2"/>
              <a:buChar char="§"/>
              <a:defRPr/>
            </a:pPr>
            <a:r>
              <a:rPr lang="en-US" sz="2800" dirty="0">
                <a:latin typeface="Comic Sans MS" pitchFamily="66" charset="0"/>
                <a:cs typeface="Arial" charset="0"/>
              </a:rPr>
              <a:t>Be precise</a:t>
            </a:r>
          </a:p>
          <a:p>
            <a:pPr marL="1371600" lvl="1" indent="-457200">
              <a:spcBef>
                <a:spcPct val="50000"/>
              </a:spcBef>
              <a:buFont typeface="Wingdings" pitchFamily="2" charset="2"/>
              <a:buChar char="§"/>
              <a:defRPr/>
            </a:pPr>
            <a:r>
              <a:rPr lang="en-US" sz="2800" dirty="0">
                <a:latin typeface="Comic Sans MS" pitchFamily="66" charset="0"/>
                <a:cs typeface="Arial" charset="0"/>
              </a:rPr>
              <a:t>Helps spot contradictory goals</a:t>
            </a:r>
          </a:p>
          <a:p>
            <a:pPr marL="1371600" lvl="1" indent="-457200">
              <a:spcBef>
                <a:spcPct val="50000"/>
              </a:spcBef>
              <a:buFont typeface="Wingdings" pitchFamily="2" charset="2"/>
              <a:buChar char="§"/>
              <a:defRPr/>
            </a:pPr>
            <a:r>
              <a:rPr lang="en-US" sz="2800" dirty="0">
                <a:latin typeface="Comic Sans MS" pitchFamily="66" charset="0"/>
                <a:cs typeface="Arial" charset="0"/>
              </a:rPr>
              <a:t>Increases commitment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0"/>
            <a:ext cx="7467600" cy="2590800"/>
          </a:xfrm>
        </p:spPr>
        <p:txBody>
          <a:bodyPr/>
          <a:lstStyle/>
          <a:p>
            <a:pPr>
              <a:defRPr/>
            </a:pPr>
            <a:r>
              <a:rPr lang="en-US" sz="4800" i="1" dirty="0" smtClean="0">
                <a:solidFill>
                  <a:schemeClr val="accent1">
                    <a:lumMod val="50000"/>
                  </a:schemeClr>
                </a:solidFill>
                <a:latin typeface="Comic Sans MS" pitchFamily="66" charset="0"/>
              </a:rPr>
              <a:t>”</a:t>
            </a:r>
            <a:r>
              <a:rPr lang="en-US" sz="4800" dirty="0" smtClean="0">
                <a:solidFill>
                  <a:schemeClr val="accent1">
                    <a:lumMod val="50000"/>
                  </a:schemeClr>
                </a:solidFill>
                <a:latin typeface="Comic Sans MS" pitchFamily="66" charset="0"/>
              </a:rPr>
              <a:t>Goals Are Just Dreams With Deadlines.”</a:t>
            </a:r>
          </a:p>
        </p:txBody>
      </p:sp>
      <p:sp>
        <p:nvSpPr>
          <p:cNvPr id="83971" name="Rectangle 3"/>
          <p:cNvSpPr>
            <a:spLocks noGrp="1" noChangeArrowheads="1"/>
          </p:cNvSpPr>
          <p:nvPr>
            <p:ph type="body" idx="1"/>
          </p:nvPr>
        </p:nvSpPr>
        <p:spPr>
          <a:xfrm>
            <a:off x="5181600" y="2438400"/>
            <a:ext cx="3352800" cy="609600"/>
          </a:xfrm>
        </p:spPr>
        <p:txBody>
          <a:bodyPr/>
          <a:lstStyle/>
          <a:p>
            <a:pPr marL="0" indent="0" algn="r">
              <a:buFont typeface="Wingdings" pitchFamily="2" charset="2"/>
              <a:buNone/>
              <a:defRPr/>
            </a:pPr>
            <a:r>
              <a:rPr lang="en-US" sz="2800" dirty="0" smtClean="0">
                <a:solidFill>
                  <a:schemeClr val="accent1">
                    <a:lumMod val="50000"/>
                  </a:schemeClr>
                </a:solidFill>
                <a:latin typeface="Comic Sans MS" pitchFamily="66" charset="0"/>
                <a:cs typeface="Arial" charset="0"/>
              </a:rPr>
              <a:t>Diana </a:t>
            </a:r>
            <a:r>
              <a:rPr lang="en-US" sz="2800" dirty="0" err="1" smtClean="0">
                <a:solidFill>
                  <a:schemeClr val="accent1">
                    <a:lumMod val="50000"/>
                  </a:schemeClr>
                </a:solidFill>
                <a:latin typeface="Comic Sans MS" pitchFamily="66" charset="0"/>
                <a:cs typeface="Arial" charset="0"/>
              </a:rPr>
              <a:t>Scharf</a:t>
            </a:r>
            <a:r>
              <a:rPr lang="en-US" sz="2800" dirty="0" smtClean="0">
                <a:solidFill>
                  <a:schemeClr val="accent1">
                    <a:lumMod val="50000"/>
                  </a:schemeClr>
                </a:solidFill>
                <a:latin typeface="Comic Sans MS" pitchFamily="66" charset="0"/>
                <a:cs typeface="Arial" charset="0"/>
              </a:rPr>
              <a:t> Hunt</a:t>
            </a:r>
          </a:p>
        </p:txBody>
      </p:sp>
      <p:sp>
        <p:nvSpPr>
          <p:cNvPr id="94212" name="Text Box 4"/>
          <p:cNvSpPr txBox="1">
            <a:spLocks noChangeArrowheads="1"/>
          </p:cNvSpPr>
          <p:nvPr/>
        </p:nvSpPr>
        <p:spPr bwMode="auto">
          <a:xfrm>
            <a:off x="1219200" y="4648200"/>
            <a:ext cx="7924800" cy="1190625"/>
          </a:xfrm>
          <a:prstGeom prst="rect">
            <a:avLst/>
          </a:prstGeom>
          <a:noFill/>
          <a:ln w="12700">
            <a:noFill/>
            <a:miter lim="800000"/>
            <a:headEnd/>
            <a:tailEnd/>
          </a:ln>
        </p:spPr>
        <p:txBody>
          <a:bodyPr>
            <a:spAutoFit/>
          </a:bodyPr>
          <a:lstStyle/>
          <a:p>
            <a:pPr algn="ctr">
              <a:spcBef>
                <a:spcPct val="50000"/>
              </a:spcBef>
            </a:pPr>
            <a:r>
              <a:rPr lang="en-US" sz="3600">
                <a:latin typeface="Comic Sans MS" pitchFamily="66" charset="0"/>
                <a:cs typeface="Arial" charset="0"/>
              </a:rPr>
              <a:t>Creating deadlines is a powerful</a:t>
            </a:r>
            <a:r>
              <a:rPr lang="en-US" sz="3600">
                <a:latin typeface="Arial" charset="0"/>
                <a:cs typeface="Arial" charset="0"/>
              </a:rPr>
              <a:t> </a:t>
            </a:r>
            <a:r>
              <a:rPr lang="en-US" sz="3600">
                <a:latin typeface="Comic Sans MS" pitchFamily="66" charset="0"/>
                <a:cs typeface="Arial" charset="0"/>
              </a:rPr>
              <a:t>management technique!</a:t>
            </a:r>
          </a:p>
        </p:txBody>
      </p:sp>
      <p:pic>
        <p:nvPicPr>
          <p:cNvPr id="94213" name="Picture 5" descr="j0188067"/>
          <p:cNvPicPr>
            <a:picLocks noChangeAspect="1" noChangeArrowheads="1"/>
          </p:cNvPicPr>
          <p:nvPr/>
        </p:nvPicPr>
        <p:blipFill>
          <a:blip r:embed="rId3" cstate="print"/>
          <a:srcRect/>
          <a:stretch>
            <a:fillRect/>
          </a:stretch>
        </p:blipFill>
        <p:spPr bwMode="auto">
          <a:xfrm>
            <a:off x="0" y="4038600"/>
            <a:ext cx="2171700" cy="2522538"/>
          </a:xfrm>
          <a:prstGeom prst="rect">
            <a:avLst/>
          </a:prstGeom>
          <a:noFill/>
          <a:ln w="9525">
            <a:noFill/>
            <a:miter lim="800000"/>
            <a:headEnd/>
            <a:tailEnd/>
          </a:ln>
        </p:spPr>
      </p:pic>
      <p:sp>
        <p:nvSpPr>
          <p:cNvPr id="83974" name="Text Box 6"/>
          <p:cNvSpPr txBox="1">
            <a:spLocks noChangeArrowheads="1"/>
          </p:cNvSpPr>
          <p:nvPr/>
        </p:nvSpPr>
        <p:spPr bwMode="auto">
          <a:xfrm>
            <a:off x="762000" y="3124200"/>
            <a:ext cx="8991600" cy="1446213"/>
          </a:xfrm>
          <a:prstGeom prst="rect">
            <a:avLst/>
          </a:prstGeom>
          <a:noFill/>
          <a:ln w="12700">
            <a:noFill/>
            <a:miter lim="800000"/>
            <a:headEnd/>
            <a:tailEnd/>
          </a:ln>
        </p:spPr>
        <p:txBody>
          <a:bodyPr>
            <a:spAutoFit/>
          </a:bodyPr>
          <a:lstStyle/>
          <a:p>
            <a:pPr marL="800100" indent="-800100">
              <a:spcBef>
                <a:spcPct val="50000"/>
              </a:spcBef>
              <a:buFontTx/>
              <a:buAutoNum type="arabicPeriod" startAt="4"/>
              <a:defRPr/>
            </a:pPr>
            <a:r>
              <a:rPr lang="en-US" sz="4400" dirty="0">
                <a:solidFill>
                  <a:schemeClr val="tx2">
                    <a:lumMod val="50000"/>
                  </a:schemeClr>
                </a:solidFill>
                <a:latin typeface="Comic Sans MS" pitchFamily="66" charset="0"/>
                <a:cs typeface="Arial" charset="0"/>
              </a:rPr>
              <a:t>Make Your Goals Time Specific</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381000"/>
            <a:ext cx="8305800" cy="6021388"/>
          </a:xfrm>
          <a:prstGeom prst="rect">
            <a:avLst/>
          </a:prstGeom>
          <a:noFill/>
          <a:ln w="12700">
            <a:noFill/>
            <a:miter lim="800000"/>
            <a:headEnd/>
            <a:tailEnd/>
          </a:ln>
        </p:spPr>
        <p:txBody>
          <a:bodyPr>
            <a:spAutoFit/>
          </a:bodyPr>
          <a:lstStyle/>
          <a:p>
            <a:pPr marL="800100" indent="-800100">
              <a:spcBef>
                <a:spcPct val="50000"/>
              </a:spcBef>
              <a:buFontTx/>
              <a:buAutoNum type="arabicPeriod" startAt="5"/>
              <a:defRPr/>
            </a:pPr>
            <a:r>
              <a:rPr lang="en-US" sz="4400" dirty="0">
                <a:solidFill>
                  <a:schemeClr val="tx2">
                    <a:lumMod val="50000"/>
                  </a:schemeClr>
                </a:solidFill>
                <a:latin typeface="Comic Sans MS" pitchFamily="66" charset="0"/>
              </a:rPr>
              <a:t>Review Your Goals Regularly!</a:t>
            </a:r>
          </a:p>
          <a:p>
            <a:pPr marL="1371600" lvl="1" indent="-457200">
              <a:spcBef>
                <a:spcPct val="50000"/>
              </a:spcBef>
              <a:defRPr/>
            </a:pPr>
            <a:endParaRPr lang="en-US" sz="1400" dirty="0"/>
          </a:p>
          <a:p>
            <a:pPr marL="1371600" lvl="1" indent="-457200">
              <a:spcBef>
                <a:spcPct val="50000"/>
              </a:spcBef>
              <a:buFont typeface="Wingdings" pitchFamily="2" charset="2"/>
              <a:buChar char="§"/>
              <a:defRPr/>
            </a:pPr>
            <a:r>
              <a:rPr lang="en-US" sz="2800" dirty="0">
                <a:latin typeface="Comic Sans MS" pitchFamily="66" charset="0"/>
                <a:cs typeface="Arial" charset="0"/>
              </a:rPr>
              <a:t>My approach:  plastic-covered sheet in telephone book drawer</a:t>
            </a:r>
          </a:p>
          <a:p>
            <a:pPr marL="1371600" lvl="1" indent="-457200">
              <a:spcBef>
                <a:spcPct val="50000"/>
              </a:spcBef>
              <a:buFont typeface="Wingdings" pitchFamily="2" charset="2"/>
              <a:buChar char="§"/>
              <a:defRPr/>
            </a:pPr>
            <a:endParaRPr lang="en-US" sz="1400" dirty="0">
              <a:latin typeface="Comic Sans MS" pitchFamily="66" charset="0"/>
              <a:cs typeface="Arial" charset="0"/>
            </a:endParaRPr>
          </a:p>
          <a:p>
            <a:pPr marL="1371600" lvl="1" indent="-457200">
              <a:spcBef>
                <a:spcPct val="50000"/>
              </a:spcBef>
              <a:buFont typeface="Wingdings" pitchFamily="2" charset="2"/>
              <a:buChar char="§"/>
              <a:defRPr/>
            </a:pPr>
            <a:r>
              <a:rPr lang="en-US" sz="2800" dirty="0">
                <a:latin typeface="Comic Sans MS" pitchFamily="66" charset="0"/>
                <a:cs typeface="Arial" charset="0"/>
              </a:rPr>
              <a:t>Reviewing keeps </a:t>
            </a:r>
            <a:r>
              <a:rPr lang="en-US" sz="2800" dirty="0" smtClean="0">
                <a:latin typeface="Comic Sans MS" pitchFamily="66" charset="0"/>
                <a:cs typeface="Arial" charset="0"/>
              </a:rPr>
              <a:t>me                            </a:t>
            </a:r>
            <a:r>
              <a:rPr lang="en-US" sz="2800" dirty="0">
                <a:latin typeface="Comic Sans MS" pitchFamily="66" charset="0"/>
                <a:cs typeface="Arial" charset="0"/>
              </a:rPr>
              <a:t>focused</a:t>
            </a:r>
          </a:p>
          <a:p>
            <a:pPr marL="1371600" lvl="1" indent="-457200">
              <a:spcBef>
                <a:spcPct val="50000"/>
              </a:spcBef>
              <a:buFont typeface="Wingdings" pitchFamily="2" charset="2"/>
              <a:buChar char="§"/>
              <a:defRPr/>
            </a:pPr>
            <a:endParaRPr lang="en-US" sz="1400" dirty="0">
              <a:latin typeface="Comic Sans MS" pitchFamily="66" charset="0"/>
              <a:cs typeface="Arial" charset="0"/>
            </a:endParaRPr>
          </a:p>
          <a:p>
            <a:pPr marL="1371600" lvl="1" indent="-457200">
              <a:spcBef>
                <a:spcPct val="50000"/>
              </a:spcBef>
              <a:buFont typeface="Wingdings" pitchFamily="2" charset="2"/>
              <a:buChar char="§"/>
              <a:defRPr/>
            </a:pPr>
            <a:r>
              <a:rPr lang="en-US" sz="2800" dirty="0">
                <a:latin typeface="Comic Sans MS" pitchFamily="66" charset="0"/>
                <a:cs typeface="Arial" charset="0"/>
              </a:rPr>
              <a:t>Be willing to                                          modify/clarify when                                     appropriate</a:t>
            </a:r>
          </a:p>
        </p:txBody>
      </p:sp>
      <p:pic>
        <p:nvPicPr>
          <p:cNvPr id="95235" name="Picture 3" descr="bookworm"/>
          <p:cNvPicPr>
            <a:picLocks noChangeAspect="1" noChangeArrowheads="1"/>
          </p:cNvPicPr>
          <p:nvPr/>
        </p:nvPicPr>
        <p:blipFill>
          <a:blip r:embed="rId3" cstate="print"/>
          <a:srcRect/>
          <a:stretch>
            <a:fillRect/>
          </a:stretch>
        </p:blipFill>
        <p:spPr bwMode="auto">
          <a:xfrm>
            <a:off x="5629275" y="3048000"/>
            <a:ext cx="3514725" cy="305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685800" y="717550"/>
            <a:ext cx="7620000" cy="2800350"/>
          </a:xfrm>
          <a:prstGeom prst="rect">
            <a:avLst/>
          </a:prstGeom>
          <a:noFill/>
          <a:ln w="12700">
            <a:noFill/>
            <a:miter lim="800000"/>
            <a:headEnd/>
            <a:tailEnd/>
          </a:ln>
        </p:spPr>
        <p:txBody>
          <a:bodyPr>
            <a:spAutoFit/>
          </a:bodyPr>
          <a:lstStyle/>
          <a:p>
            <a:pPr marL="800100" indent="-800100" algn="ctr">
              <a:spcBef>
                <a:spcPct val="50000"/>
              </a:spcBef>
              <a:buFontTx/>
              <a:buAutoNum type="arabicPeriod" startAt="6"/>
              <a:defRPr/>
            </a:pPr>
            <a:r>
              <a:rPr lang="en-US" sz="4400" b="1" dirty="0">
                <a:solidFill>
                  <a:schemeClr val="tx2">
                    <a:lumMod val="50000"/>
                  </a:schemeClr>
                </a:solidFill>
                <a:latin typeface="Comic Sans MS" pitchFamily="66" charset="0"/>
              </a:rPr>
              <a:t>Don’t Give Up</a:t>
            </a:r>
            <a:r>
              <a:rPr lang="en-US" sz="4400" dirty="0">
                <a:solidFill>
                  <a:schemeClr val="tx2">
                    <a:lumMod val="50000"/>
                  </a:schemeClr>
                </a:solidFill>
                <a:latin typeface="Comic Sans MS" pitchFamily="66" charset="0"/>
              </a:rPr>
              <a:t>.  Stay committed and continue until you achieve your goals!</a:t>
            </a:r>
          </a:p>
        </p:txBody>
      </p:sp>
      <p:pic>
        <p:nvPicPr>
          <p:cNvPr id="96259" name="Picture 3" descr="runner1"/>
          <p:cNvPicPr>
            <a:picLocks noChangeAspect="1" noChangeArrowheads="1" noCrop="1"/>
          </p:cNvPicPr>
          <p:nvPr/>
        </p:nvPicPr>
        <p:blipFill>
          <a:blip r:embed="rId3" cstate="print"/>
          <a:srcRect/>
          <a:stretch>
            <a:fillRect/>
          </a:stretch>
        </p:blipFill>
        <p:spPr bwMode="auto">
          <a:xfrm>
            <a:off x="2743200" y="3505200"/>
            <a:ext cx="39624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152400"/>
            <a:ext cx="7772400" cy="838200"/>
          </a:xfrm>
        </p:spPr>
        <p:txBody>
          <a:bodyPr/>
          <a:lstStyle/>
          <a:p>
            <a:pPr algn="ctr">
              <a:defRPr/>
            </a:pPr>
            <a:r>
              <a:rPr lang="en-US" b="1" dirty="0" smtClean="0">
                <a:solidFill>
                  <a:schemeClr val="tx2">
                    <a:lumMod val="50000"/>
                  </a:schemeClr>
                </a:solidFill>
                <a:latin typeface="Comic Sans MS" pitchFamily="66" charset="0"/>
              </a:rPr>
              <a:t>Responsible Delegation</a:t>
            </a:r>
          </a:p>
        </p:txBody>
      </p:sp>
      <p:sp>
        <p:nvSpPr>
          <p:cNvPr id="87043" name="Rectangle 3"/>
          <p:cNvSpPr>
            <a:spLocks noGrp="1" noChangeArrowheads="1"/>
          </p:cNvSpPr>
          <p:nvPr>
            <p:ph sz="half" idx="1"/>
          </p:nvPr>
        </p:nvSpPr>
        <p:spPr>
          <a:xfrm>
            <a:off x="152400" y="1524000"/>
            <a:ext cx="9144000" cy="1524000"/>
          </a:xfrm>
        </p:spPr>
        <p:txBody>
          <a:bodyPr/>
          <a:lstStyle/>
          <a:p>
            <a:pPr marL="7938" indent="-7938">
              <a:buFont typeface="Wingdings" pitchFamily="2" charset="2"/>
              <a:buNone/>
              <a:defRPr/>
            </a:pPr>
            <a:r>
              <a:rPr lang="en-US" dirty="0" smtClean="0">
                <a:latin typeface="Comic Sans MS" pitchFamily="66" charset="0"/>
              </a:rPr>
              <a:t>A manager must learn to delegate both </a:t>
            </a:r>
            <a:r>
              <a:rPr lang="en-US" b="1" u="sng" dirty="0" smtClean="0">
                <a:solidFill>
                  <a:schemeClr val="accent1">
                    <a:lumMod val="50000"/>
                  </a:schemeClr>
                </a:solidFill>
                <a:latin typeface="Comic Sans MS" pitchFamily="66" charset="0"/>
              </a:rPr>
              <a:t>Responsibility</a:t>
            </a:r>
            <a:r>
              <a:rPr lang="en-US" dirty="0" smtClean="0">
                <a:latin typeface="Comic Sans MS" pitchFamily="66" charset="0"/>
              </a:rPr>
              <a:t> and </a:t>
            </a:r>
            <a:r>
              <a:rPr lang="en-US" b="1" u="sng" dirty="0" smtClean="0">
                <a:solidFill>
                  <a:schemeClr val="accent1">
                    <a:lumMod val="50000"/>
                  </a:schemeClr>
                </a:solidFill>
                <a:latin typeface="Comic Sans MS" pitchFamily="66" charset="0"/>
              </a:rPr>
              <a:t>Authority</a:t>
            </a:r>
            <a:r>
              <a:rPr lang="en-US" dirty="0" smtClean="0">
                <a:solidFill>
                  <a:srgbClr val="1C9903"/>
                </a:solidFill>
                <a:latin typeface="Comic Sans MS" pitchFamily="66" charset="0"/>
              </a:rPr>
              <a:t> </a:t>
            </a:r>
            <a:r>
              <a:rPr lang="en-US" dirty="0" smtClean="0">
                <a:latin typeface="Comic Sans MS" pitchFamily="66" charset="0"/>
              </a:rPr>
              <a:t>in order to build an effective team!</a:t>
            </a:r>
            <a:endParaRPr lang="en-US" sz="2800" dirty="0" smtClean="0">
              <a:latin typeface="Comic Sans MS" pitchFamily="66" charset="0"/>
            </a:endParaRPr>
          </a:p>
        </p:txBody>
      </p:sp>
      <p:sp>
        <p:nvSpPr>
          <p:cNvPr id="422916" name="Rectangle 4"/>
          <p:cNvSpPr>
            <a:spLocks noGrp="1" noChangeArrowheads="1"/>
          </p:cNvSpPr>
          <p:nvPr>
            <p:ph type="body" sz="half" idx="2"/>
          </p:nvPr>
        </p:nvSpPr>
        <p:spPr>
          <a:xfrm>
            <a:off x="457200" y="4038600"/>
            <a:ext cx="7772400" cy="1981200"/>
          </a:xfrm>
        </p:spPr>
        <p:txBody>
          <a:bodyPr/>
          <a:lstStyle/>
          <a:p>
            <a:pPr marL="533400" indent="-533400">
              <a:lnSpc>
                <a:spcPct val="90000"/>
              </a:lnSpc>
              <a:buClr>
                <a:schemeClr val="tx1"/>
              </a:buClr>
              <a:buSzPct val="85000"/>
              <a:buFontTx/>
              <a:buAutoNum type="arabicPeriod"/>
            </a:pPr>
            <a:r>
              <a:rPr lang="en-US" sz="2800" dirty="0" smtClean="0">
                <a:latin typeface="Comic Sans MS" pitchFamily="66" charset="0"/>
                <a:cs typeface="Arial" charset="0"/>
              </a:rPr>
              <a:t>Time to look at “Big Picture”/Plan</a:t>
            </a:r>
          </a:p>
          <a:p>
            <a:pPr marL="533400" indent="-533400">
              <a:lnSpc>
                <a:spcPct val="90000"/>
              </a:lnSpc>
              <a:buClr>
                <a:schemeClr val="tx1"/>
              </a:buClr>
              <a:buSzPct val="85000"/>
              <a:buFontTx/>
              <a:buAutoNum type="arabicPeriod"/>
            </a:pPr>
            <a:r>
              <a:rPr lang="en-US" sz="2800" dirty="0" smtClean="0">
                <a:latin typeface="Comic Sans MS" pitchFamily="66" charset="0"/>
                <a:cs typeface="Arial" charset="0"/>
              </a:rPr>
              <a:t>Greater staff involvement = higher morale and employee investment in the enterprise</a:t>
            </a:r>
          </a:p>
          <a:p>
            <a:pPr marL="533400" indent="-533400">
              <a:lnSpc>
                <a:spcPct val="90000"/>
              </a:lnSpc>
              <a:buClr>
                <a:schemeClr val="tx1"/>
              </a:buClr>
              <a:buSzPct val="85000"/>
              <a:buFontTx/>
              <a:buAutoNum type="arabicPeriod"/>
            </a:pPr>
            <a:r>
              <a:rPr lang="en-US" sz="2800" dirty="0" smtClean="0">
                <a:latin typeface="Comic Sans MS" pitchFamily="66" charset="0"/>
                <a:cs typeface="Arial" charset="0"/>
              </a:rPr>
              <a:t>More gets done when manager isn’t the “Funnel”</a:t>
            </a:r>
          </a:p>
          <a:p>
            <a:pPr marL="533400" indent="-533400">
              <a:lnSpc>
                <a:spcPct val="90000"/>
              </a:lnSpc>
              <a:buClr>
                <a:schemeClr val="tx1"/>
              </a:buClr>
              <a:buSzPct val="85000"/>
              <a:buFontTx/>
              <a:buAutoNum type="arabicPeriod"/>
            </a:pPr>
            <a:r>
              <a:rPr lang="en-US" sz="2800" dirty="0" smtClean="0">
                <a:latin typeface="Comic Sans MS" pitchFamily="66" charset="0"/>
                <a:cs typeface="Arial" charset="0"/>
              </a:rPr>
              <a:t>Creativity is enhanced!</a:t>
            </a:r>
          </a:p>
        </p:txBody>
      </p:sp>
      <p:sp>
        <p:nvSpPr>
          <p:cNvPr id="97285" name="Text Box 5"/>
          <p:cNvSpPr txBox="1">
            <a:spLocks noChangeArrowheads="1"/>
          </p:cNvSpPr>
          <p:nvPr/>
        </p:nvSpPr>
        <p:spPr bwMode="auto">
          <a:xfrm>
            <a:off x="381000" y="3352800"/>
            <a:ext cx="8382000" cy="579438"/>
          </a:xfrm>
          <a:prstGeom prst="rect">
            <a:avLst/>
          </a:prstGeom>
          <a:noFill/>
          <a:ln w="9525">
            <a:noFill/>
            <a:miter lim="800000"/>
            <a:headEnd/>
            <a:tailEnd/>
          </a:ln>
        </p:spPr>
        <p:txBody>
          <a:bodyPr>
            <a:spAutoFit/>
          </a:bodyPr>
          <a:lstStyle/>
          <a:p>
            <a:pPr eaLnBrk="1" hangingPunct="1">
              <a:spcBef>
                <a:spcPct val="20000"/>
              </a:spcBef>
            </a:pPr>
            <a:r>
              <a:rPr lang="en-US" sz="3200" u="sng">
                <a:latin typeface="Comic Sans MS" pitchFamily="66" charset="0"/>
                <a:cs typeface="Arial" charset="0"/>
              </a:rPr>
              <a:t>Payoffs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2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2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29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29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6"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52400"/>
            <a:ext cx="7772400" cy="838200"/>
          </a:xfrm>
        </p:spPr>
        <p:txBody>
          <a:bodyPr/>
          <a:lstStyle/>
          <a:p>
            <a:pPr algn="ctr">
              <a:defRPr/>
            </a:pPr>
            <a:r>
              <a:rPr lang="en-US" b="1" dirty="0" smtClean="0">
                <a:solidFill>
                  <a:schemeClr val="tx2">
                    <a:lumMod val="50000"/>
                  </a:schemeClr>
                </a:solidFill>
                <a:latin typeface="Comic Sans MS" pitchFamily="66" charset="0"/>
              </a:rPr>
              <a:t>Responsible Delegation</a:t>
            </a:r>
          </a:p>
        </p:txBody>
      </p:sp>
      <p:sp>
        <p:nvSpPr>
          <p:cNvPr id="423939" name="Rectangle 3"/>
          <p:cNvSpPr>
            <a:spLocks noGrp="1" noChangeArrowheads="1"/>
          </p:cNvSpPr>
          <p:nvPr>
            <p:ph type="body" idx="1"/>
          </p:nvPr>
        </p:nvSpPr>
        <p:spPr>
          <a:xfrm>
            <a:off x="228600" y="2057400"/>
            <a:ext cx="8686800" cy="4419600"/>
          </a:xfrm>
        </p:spPr>
        <p:txBody>
          <a:bodyPr/>
          <a:lstStyle/>
          <a:p>
            <a:pPr marL="609600" indent="-609600">
              <a:lnSpc>
                <a:spcPct val="90000"/>
              </a:lnSpc>
              <a:buClr>
                <a:schemeClr val="tx1"/>
              </a:buClr>
              <a:buFontTx/>
              <a:buAutoNum type="arabicPeriod"/>
            </a:pPr>
            <a:r>
              <a:rPr lang="en-US" sz="2800" dirty="0" smtClean="0">
                <a:latin typeface="Comic Sans MS" pitchFamily="66" charset="0"/>
                <a:cs typeface="Arial" charset="0"/>
              </a:rPr>
              <a:t>Strain when manager feels an employee is doing something wrong and has to confront him/her</a:t>
            </a:r>
          </a:p>
          <a:p>
            <a:pPr marL="609600" indent="-609600">
              <a:lnSpc>
                <a:spcPct val="90000"/>
              </a:lnSpc>
              <a:buClr>
                <a:schemeClr val="tx1"/>
              </a:buClr>
              <a:buFontTx/>
              <a:buAutoNum type="arabicPeriod"/>
            </a:pPr>
            <a:r>
              <a:rPr lang="en-US" sz="2800" dirty="0" smtClean="0">
                <a:latin typeface="Comic Sans MS" pitchFamily="66" charset="0"/>
                <a:cs typeface="Arial" charset="0"/>
              </a:rPr>
              <a:t>Manager is accountable for decisions he/she didn’t make</a:t>
            </a:r>
          </a:p>
          <a:p>
            <a:pPr marL="609600" indent="-609600">
              <a:lnSpc>
                <a:spcPct val="90000"/>
              </a:lnSpc>
              <a:buClr>
                <a:schemeClr val="tx1"/>
              </a:buClr>
              <a:buFontTx/>
              <a:buAutoNum type="arabicPeriod"/>
            </a:pPr>
            <a:r>
              <a:rPr lang="en-US" sz="2800" dirty="0" smtClean="0">
                <a:latin typeface="Comic Sans MS" pitchFamily="66" charset="0"/>
                <a:cs typeface="Arial" charset="0"/>
              </a:rPr>
              <a:t>When manager asks employees to do too much, they may become resistant (“Don’t Dump on Me”)</a:t>
            </a:r>
          </a:p>
          <a:p>
            <a:pPr marL="609600" indent="-609600">
              <a:lnSpc>
                <a:spcPct val="90000"/>
              </a:lnSpc>
              <a:buClr>
                <a:schemeClr val="tx1"/>
              </a:buClr>
              <a:buFontTx/>
              <a:buAutoNum type="arabicPeriod"/>
            </a:pPr>
            <a:r>
              <a:rPr lang="en-US" sz="2800" dirty="0" smtClean="0">
                <a:latin typeface="Comic Sans MS" pitchFamily="66" charset="0"/>
                <a:cs typeface="Arial" charset="0"/>
              </a:rPr>
              <a:t>“I could have done it myself faster”</a:t>
            </a:r>
          </a:p>
          <a:p>
            <a:pPr marL="609600" indent="-609600">
              <a:lnSpc>
                <a:spcPct val="90000"/>
              </a:lnSpc>
              <a:buClr>
                <a:schemeClr val="tx1"/>
              </a:buClr>
              <a:buFontTx/>
              <a:buAutoNum type="arabicPeriod"/>
            </a:pPr>
            <a:r>
              <a:rPr lang="en-US" sz="2800" dirty="0" smtClean="0">
                <a:latin typeface="Comic Sans MS" pitchFamily="66" charset="0"/>
                <a:cs typeface="Arial" charset="0"/>
              </a:rPr>
              <a:t>“Lose touch with operations”</a:t>
            </a:r>
          </a:p>
          <a:p>
            <a:pPr marL="0" indent="0" algn="ctr">
              <a:lnSpc>
                <a:spcPct val="90000"/>
              </a:lnSpc>
              <a:buClr>
                <a:schemeClr val="tx1"/>
              </a:buClr>
              <a:buNone/>
            </a:pPr>
            <a:r>
              <a:rPr lang="en-US" sz="2800" b="1" dirty="0" smtClean="0">
                <a:solidFill>
                  <a:schemeClr val="accent1">
                    <a:lumMod val="50000"/>
                  </a:schemeClr>
                </a:solidFill>
                <a:latin typeface="Comic Sans MS" pitchFamily="66" charset="0"/>
                <a:cs typeface="Arial" charset="0"/>
              </a:rPr>
              <a:t>If so, consider the concept of Management by </a:t>
            </a:r>
            <a:r>
              <a:rPr lang="en-US" sz="2800" b="1" dirty="0">
                <a:solidFill>
                  <a:schemeClr val="accent1">
                    <a:lumMod val="50000"/>
                  </a:schemeClr>
                </a:solidFill>
                <a:latin typeface="Comic Sans MS" pitchFamily="66" charset="0"/>
                <a:cs typeface="Arial" charset="0"/>
              </a:rPr>
              <a:t>W</a:t>
            </a:r>
            <a:r>
              <a:rPr lang="en-US" sz="2800" b="1" dirty="0" smtClean="0">
                <a:solidFill>
                  <a:schemeClr val="accent1">
                    <a:lumMod val="50000"/>
                  </a:schemeClr>
                </a:solidFill>
                <a:latin typeface="Comic Sans MS" pitchFamily="66" charset="0"/>
                <a:cs typeface="Arial" charset="0"/>
              </a:rPr>
              <a:t>alking </a:t>
            </a:r>
            <a:r>
              <a:rPr lang="en-US" sz="2800" b="1" dirty="0">
                <a:solidFill>
                  <a:schemeClr val="accent1">
                    <a:lumMod val="50000"/>
                  </a:schemeClr>
                </a:solidFill>
                <a:latin typeface="Comic Sans MS" pitchFamily="66" charset="0"/>
                <a:cs typeface="Arial" charset="0"/>
              </a:rPr>
              <a:t>A</a:t>
            </a:r>
            <a:r>
              <a:rPr lang="en-US" sz="2800" b="1" dirty="0" smtClean="0">
                <a:solidFill>
                  <a:schemeClr val="accent1">
                    <a:lumMod val="50000"/>
                  </a:schemeClr>
                </a:solidFill>
                <a:latin typeface="Comic Sans MS" pitchFamily="66" charset="0"/>
                <a:cs typeface="Arial" charset="0"/>
              </a:rPr>
              <a:t>round</a:t>
            </a:r>
          </a:p>
          <a:p>
            <a:pPr marL="609600" indent="-609600">
              <a:lnSpc>
                <a:spcPct val="90000"/>
              </a:lnSpc>
              <a:buFont typeface="Wingdings" pitchFamily="2" charset="2"/>
              <a:buNone/>
            </a:pPr>
            <a:endParaRPr lang="en-US" sz="2800" dirty="0" smtClean="0"/>
          </a:p>
        </p:txBody>
      </p:sp>
      <p:sp>
        <p:nvSpPr>
          <p:cNvPr id="98308" name="Text Box 4"/>
          <p:cNvSpPr txBox="1">
            <a:spLocks noChangeArrowheads="1"/>
          </p:cNvSpPr>
          <p:nvPr/>
        </p:nvSpPr>
        <p:spPr bwMode="auto">
          <a:xfrm>
            <a:off x="457200" y="1143000"/>
            <a:ext cx="3733800" cy="534988"/>
          </a:xfrm>
          <a:prstGeom prst="rect">
            <a:avLst/>
          </a:prstGeom>
          <a:noFill/>
          <a:ln w="9525">
            <a:noFill/>
            <a:miter lim="800000"/>
            <a:headEnd/>
            <a:tailEnd/>
          </a:ln>
        </p:spPr>
        <p:txBody>
          <a:bodyPr>
            <a:spAutoFit/>
          </a:bodyPr>
          <a:lstStyle/>
          <a:p>
            <a:pPr eaLnBrk="1" hangingPunct="1">
              <a:lnSpc>
                <a:spcPct val="90000"/>
              </a:lnSpc>
              <a:spcBef>
                <a:spcPct val="20000"/>
              </a:spcBef>
            </a:pPr>
            <a:r>
              <a:rPr lang="en-US" sz="3200" u="sng">
                <a:latin typeface="Comic Sans MS" pitchFamily="66" charset="0"/>
                <a:cs typeface="Arial" charset="0"/>
              </a:rPr>
              <a:t>Risks/Problems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3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3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3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3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23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23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1000" y="609600"/>
            <a:ext cx="8382000" cy="5715000"/>
          </a:xfrm>
          <a:prstGeom prst="rect">
            <a:avLst/>
          </a:prstGeom>
          <a:noFill/>
          <a:ln w="12700">
            <a:noFill/>
            <a:miter lim="800000"/>
            <a:headEnd/>
            <a:tailEnd/>
          </a:ln>
        </p:spPr>
        <p:txBody>
          <a:bodyPr lIns="90481" tIns="44446" rIns="90481" bIns="44446" anchor="b"/>
          <a:lstStyle/>
          <a:p>
            <a:pPr algn="ctr">
              <a:spcBef>
                <a:spcPct val="35000"/>
              </a:spcBef>
              <a:spcAft>
                <a:spcPct val="40000"/>
              </a:spcAft>
              <a:defRPr/>
            </a:pPr>
            <a:r>
              <a:rPr lang="en-US" sz="6000" b="1" dirty="0">
                <a:solidFill>
                  <a:schemeClr val="tx2">
                    <a:lumMod val="50000"/>
                  </a:schemeClr>
                </a:solidFill>
                <a:latin typeface="Comic Sans MS" pitchFamily="66" charset="0"/>
              </a:rPr>
              <a:t>Effective Negotiation Skills:</a:t>
            </a:r>
            <a:r>
              <a:rPr lang="en-US" sz="5400" b="1" dirty="0">
                <a:solidFill>
                  <a:schemeClr val="tx2">
                    <a:lumMod val="50000"/>
                  </a:schemeClr>
                </a:solidFill>
                <a:latin typeface="Comic Sans MS" pitchFamily="66" charset="0"/>
              </a:rPr>
              <a:t> </a:t>
            </a:r>
            <a:r>
              <a:rPr lang="en-US" sz="4400" b="1" dirty="0">
                <a:solidFill>
                  <a:schemeClr val="tx2">
                    <a:lumMod val="75000"/>
                  </a:schemeClr>
                </a:solidFill>
                <a:latin typeface="Comic Sans MS" pitchFamily="66" charset="0"/>
              </a:rPr>
              <a:t/>
            </a:r>
            <a:br>
              <a:rPr lang="en-US" sz="4400" b="1" dirty="0">
                <a:solidFill>
                  <a:schemeClr val="tx2">
                    <a:lumMod val="75000"/>
                  </a:schemeClr>
                </a:solidFill>
                <a:latin typeface="Comic Sans MS" pitchFamily="66" charset="0"/>
              </a:rPr>
            </a:br>
            <a:r>
              <a:rPr lang="en-US" sz="4400" b="1" dirty="0">
                <a:solidFill>
                  <a:schemeClr val="tx2"/>
                </a:solidFill>
                <a:latin typeface="Comic Sans MS" pitchFamily="66" charset="0"/>
              </a:rPr>
              <a:t/>
            </a:r>
            <a:br>
              <a:rPr lang="en-US" sz="4400" b="1" dirty="0">
                <a:solidFill>
                  <a:schemeClr val="tx2"/>
                </a:solidFill>
                <a:latin typeface="Comic Sans MS" pitchFamily="66" charset="0"/>
              </a:rPr>
            </a:br>
            <a:r>
              <a:rPr lang="en-US" sz="4800" dirty="0">
                <a:latin typeface="Comic Sans MS" pitchFamily="66" charset="0"/>
                <a:cs typeface="Arial" charset="0"/>
              </a:rPr>
              <a:t>The key to maintaining positive relationships while navigating your way through organizations!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0" y="76200"/>
            <a:ext cx="8534400" cy="6763390"/>
          </a:xfrm>
          <a:prstGeom prst="rect">
            <a:avLst/>
          </a:prstGeom>
          <a:noFill/>
          <a:ln w="12700">
            <a:noFill/>
            <a:miter lim="800000"/>
            <a:headEnd/>
            <a:tailEnd/>
          </a:ln>
        </p:spPr>
        <p:txBody>
          <a:bodyPr>
            <a:spAutoFit/>
          </a:bodyPr>
          <a:lstStyle/>
          <a:p>
            <a:pPr marL="571500" indent="-571500" algn="ctr">
              <a:spcAft>
                <a:spcPct val="10000"/>
              </a:spcAft>
              <a:buFont typeface="Wingdings" pitchFamily="2" charset="2"/>
              <a:buNone/>
              <a:defRPr/>
            </a:pPr>
            <a:r>
              <a:rPr lang="en-US" sz="4400" b="1" dirty="0" smtClean="0">
                <a:solidFill>
                  <a:schemeClr val="tx2">
                    <a:lumMod val="50000"/>
                  </a:schemeClr>
                </a:solidFill>
                <a:latin typeface="Comic Sans MS" pitchFamily="66" charset="0"/>
                <a:cs typeface="Arial" charset="0"/>
              </a:rPr>
              <a:t>     </a:t>
            </a:r>
            <a:r>
              <a:rPr lang="en-US" sz="4000" b="1" dirty="0" smtClean="0">
                <a:solidFill>
                  <a:schemeClr val="tx2">
                    <a:lumMod val="50000"/>
                  </a:schemeClr>
                </a:solidFill>
                <a:latin typeface="Comic Sans MS" pitchFamily="66" charset="0"/>
                <a:cs typeface="Arial" charset="0"/>
              </a:rPr>
              <a:t>Traditional Ways of Viewing Negotiations</a:t>
            </a:r>
            <a:endParaRPr lang="en-US" sz="4000" b="1" dirty="0">
              <a:solidFill>
                <a:schemeClr val="tx2">
                  <a:lumMod val="50000"/>
                </a:schemeClr>
              </a:solidFill>
              <a:latin typeface="Comic Sans MS" pitchFamily="66" charset="0"/>
              <a:cs typeface="Arial" charset="0"/>
            </a:endParaRPr>
          </a:p>
          <a:p>
            <a:pPr marL="1143000" lvl="1" indent="-457200">
              <a:spcAft>
                <a:spcPct val="10000"/>
              </a:spcAft>
              <a:defRPr/>
            </a:pPr>
            <a:r>
              <a:rPr lang="en-US" sz="2800" b="1" u="sng" dirty="0" smtClean="0">
                <a:solidFill>
                  <a:schemeClr val="accent1">
                    <a:lumMod val="50000"/>
                  </a:schemeClr>
                </a:solidFill>
                <a:latin typeface="Comic Sans MS" pitchFamily="66" charset="0"/>
                <a:cs typeface="Arial" charset="0"/>
              </a:rPr>
              <a:t>Hard Approach</a:t>
            </a:r>
            <a:endParaRPr lang="en-US" sz="2800" b="1" u="sng" dirty="0">
              <a:solidFill>
                <a:schemeClr val="accent1">
                  <a:lumMod val="50000"/>
                </a:schemeClr>
              </a:solidFill>
              <a:latin typeface="Comic Sans MS" pitchFamily="66" charset="0"/>
              <a:cs typeface="Arial" charset="0"/>
            </a:endParaRPr>
          </a:p>
          <a:p>
            <a:pPr marL="1714500" lvl="2" indent="-457200">
              <a:spcAft>
                <a:spcPct val="10000"/>
              </a:spcAft>
              <a:buFontTx/>
              <a:buChar char="•"/>
              <a:defRPr/>
            </a:pPr>
            <a:r>
              <a:rPr lang="en-US" sz="2600" dirty="0">
                <a:latin typeface="Comic Sans MS" pitchFamily="66" charset="0"/>
                <a:cs typeface="Arial" charset="0"/>
              </a:rPr>
              <a:t>Contest of wills-desire to win</a:t>
            </a:r>
          </a:p>
          <a:p>
            <a:pPr marL="1714500" lvl="2" indent="-457200">
              <a:spcAft>
                <a:spcPct val="10000"/>
              </a:spcAft>
              <a:buFontTx/>
              <a:buChar char="•"/>
              <a:defRPr/>
            </a:pPr>
            <a:r>
              <a:rPr lang="en-US" sz="2600" dirty="0">
                <a:latin typeface="Comic Sans MS" pitchFamily="66" charset="0"/>
                <a:cs typeface="Arial" charset="0"/>
              </a:rPr>
              <a:t>Take extreme </a:t>
            </a:r>
            <a:r>
              <a:rPr lang="en-US" sz="2600" dirty="0" smtClean="0">
                <a:latin typeface="Comic Sans MS" pitchFamily="66" charset="0"/>
                <a:cs typeface="Arial" charset="0"/>
              </a:rPr>
              <a:t>positions, hold </a:t>
            </a:r>
            <a:r>
              <a:rPr lang="en-US" sz="2600" dirty="0">
                <a:latin typeface="Comic Sans MS" pitchFamily="66" charset="0"/>
                <a:cs typeface="Arial" charset="0"/>
              </a:rPr>
              <a:t>out longer</a:t>
            </a:r>
          </a:p>
          <a:p>
            <a:pPr marL="1714500" lvl="2" indent="-457200">
              <a:spcAft>
                <a:spcPct val="10000"/>
              </a:spcAft>
              <a:buFontTx/>
              <a:buChar char="•"/>
              <a:defRPr/>
            </a:pPr>
            <a:r>
              <a:rPr lang="en-US" sz="2600" dirty="0">
                <a:latin typeface="Comic Sans MS" pitchFamily="66" charset="0"/>
                <a:cs typeface="Arial" charset="0"/>
              </a:rPr>
              <a:t>Other party responds </a:t>
            </a:r>
            <a:r>
              <a:rPr lang="en-US" sz="2600" dirty="0" smtClean="0">
                <a:latin typeface="Comic Sans MS" pitchFamily="66" charset="0"/>
                <a:cs typeface="Arial" charset="0"/>
              </a:rPr>
              <a:t>in-kind</a:t>
            </a:r>
            <a:endParaRPr lang="en-US" sz="2600" dirty="0">
              <a:latin typeface="Comic Sans MS" pitchFamily="66" charset="0"/>
              <a:cs typeface="Arial" charset="0"/>
            </a:endParaRPr>
          </a:p>
          <a:p>
            <a:pPr marL="1714500" lvl="2" indent="-457200">
              <a:spcAft>
                <a:spcPct val="10000"/>
              </a:spcAft>
              <a:buFontTx/>
              <a:buChar char="•"/>
              <a:defRPr/>
            </a:pPr>
            <a:r>
              <a:rPr lang="en-US" sz="2600" dirty="0">
                <a:latin typeface="Comic Sans MS" pitchFamily="66" charset="0"/>
                <a:cs typeface="Arial" charset="0"/>
              </a:rPr>
              <a:t>Harms relationships</a:t>
            </a:r>
          </a:p>
          <a:p>
            <a:pPr marL="1714500" lvl="2" indent="-457200">
              <a:spcAft>
                <a:spcPct val="10000"/>
              </a:spcAft>
              <a:buFontTx/>
              <a:buChar char="•"/>
              <a:defRPr/>
            </a:pPr>
            <a:r>
              <a:rPr lang="en-US" sz="2600" dirty="0">
                <a:latin typeface="Comic Sans MS" pitchFamily="66" charset="0"/>
                <a:cs typeface="Arial" charset="0"/>
              </a:rPr>
              <a:t>Exhausting </a:t>
            </a:r>
          </a:p>
          <a:p>
            <a:pPr marL="1143000" lvl="1" indent="-457200">
              <a:spcAft>
                <a:spcPct val="10000"/>
              </a:spcAft>
              <a:defRPr/>
            </a:pPr>
            <a:r>
              <a:rPr lang="en-US" sz="2800" b="1" u="sng" dirty="0" smtClean="0">
                <a:solidFill>
                  <a:schemeClr val="accent1">
                    <a:lumMod val="50000"/>
                  </a:schemeClr>
                </a:solidFill>
                <a:latin typeface="Comic Sans MS" pitchFamily="66" charset="0"/>
                <a:cs typeface="Arial" charset="0"/>
              </a:rPr>
              <a:t>Soft Approach</a:t>
            </a:r>
            <a:endParaRPr lang="en-US" sz="2800" b="1" u="sng" dirty="0">
              <a:solidFill>
                <a:schemeClr val="accent1">
                  <a:lumMod val="50000"/>
                </a:schemeClr>
              </a:solidFill>
              <a:latin typeface="Comic Sans MS" pitchFamily="66" charset="0"/>
              <a:cs typeface="Arial" charset="0"/>
            </a:endParaRPr>
          </a:p>
          <a:p>
            <a:pPr marL="1714500" lvl="2" indent="-457200">
              <a:spcAft>
                <a:spcPct val="10000"/>
              </a:spcAft>
              <a:buFontTx/>
              <a:buChar char="•"/>
              <a:defRPr/>
            </a:pPr>
            <a:r>
              <a:rPr lang="en-US" sz="2600" dirty="0">
                <a:latin typeface="Comic Sans MS" pitchFamily="66" charset="0"/>
                <a:cs typeface="Arial" charset="0"/>
              </a:rPr>
              <a:t>Desire to avoid conflict – maintain </a:t>
            </a:r>
            <a:r>
              <a:rPr lang="en-US" sz="2600" dirty="0" smtClean="0">
                <a:latin typeface="Comic Sans MS" pitchFamily="66" charset="0"/>
                <a:cs typeface="Arial" charset="0"/>
              </a:rPr>
              <a:t>a positive relationship</a:t>
            </a:r>
            <a:endParaRPr lang="en-US" sz="2600" dirty="0">
              <a:latin typeface="Comic Sans MS" pitchFamily="66" charset="0"/>
              <a:cs typeface="Arial" charset="0"/>
            </a:endParaRPr>
          </a:p>
          <a:p>
            <a:pPr marL="1714500" lvl="2" indent="-457200">
              <a:spcAft>
                <a:spcPct val="5000"/>
              </a:spcAft>
              <a:buFontTx/>
              <a:buChar char="•"/>
              <a:defRPr/>
            </a:pPr>
            <a:r>
              <a:rPr lang="en-US" sz="2600" dirty="0">
                <a:latin typeface="Comic Sans MS" pitchFamily="66" charset="0"/>
                <a:cs typeface="Arial" charset="0"/>
              </a:rPr>
              <a:t>Makes concessions readily</a:t>
            </a:r>
          </a:p>
          <a:p>
            <a:pPr marL="1714500" lvl="2" indent="-457200">
              <a:spcAft>
                <a:spcPct val="10000"/>
              </a:spcAft>
              <a:buFontTx/>
              <a:buChar char="•"/>
              <a:defRPr/>
            </a:pPr>
            <a:r>
              <a:rPr lang="en-US" sz="2600" dirty="0">
                <a:latin typeface="Comic Sans MS" pitchFamily="66" charset="0"/>
                <a:cs typeface="Arial" charset="0"/>
              </a:rPr>
              <a:t>Often feels exploited, bitter</a:t>
            </a:r>
          </a:p>
          <a:p>
            <a:pPr marL="1714500" lvl="2" indent="-457200">
              <a:spcAft>
                <a:spcPct val="10000"/>
              </a:spcAft>
              <a:buFontTx/>
              <a:buChar char="•"/>
              <a:defRPr/>
            </a:pPr>
            <a:r>
              <a:rPr lang="en-US" sz="2600" dirty="0">
                <a:latin typeface="Comic Sans MS" pitchFamily="66" charset="0"/>
                <a:cs typeface="Arial" charset="0"/>
              </a:rPr>
              <a:t>Harms 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598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598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598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598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598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598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598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598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598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598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59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build="p" bldLvl="2"/>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28600" y="1143000"/>
            <a:ext cx="8915400" cy="5146675"/>
          </a:xfrm>
          <a:prstGeom prst="rect">
            <a:avLst/>
          </a:prstGeom>
          <a:noFill/>
          <a:ln w="12700">
            <a:noFill/>
            <a:miter lim="800000"/>
            <a:headEnd/>
            <a:tailEnd/>
          </a:ln>
        </p:spPr>
        <p:txBody>
          <a:bodyPr>
            <a:spAutoFit/>
          </a:bodyPr>
          <a:lstStyle/>
          <a:p>
            <a:pPr marL="571500" indent="-571500">
              <a:spcAft>
                <a:spcPct val="25000"/>
              </a:spcAft>
              <a:buFont typeface="+mj-lt"/>
              <a:buAutoNum type="arabicPeriod"/>
            </a:pPr>
            <a:r>
              <a:rPr lang="en-US" sz="3400" dirty="0">
                <a:latin typeface="Comic Sans MS" pitchFamily="66" charset="0"/>
                <a:cs typeface="Arial" charset="0"/>
              </a:rPr>
              <a:t>Arguing over positions is inefficient and dishonest because we:</a:t>
            </a:r>
          </a:p>
          <a:p>
            <a:pPr marL="1143000" lvl="1" indent="-457200">
              <a:spcAft>
                <a:spcPct val="25000"/>
              </a:spcAft>
              <a:buFont typeface="Wingdings" pitchFamily="2" charset="2"/>
              <a:buChar char="§"/>
            </a:pPr>
            <a:r>
              <a:rPr lang="en-US" sz="2800" dirty="0">
                <a:latin typeface="Comic Sans MS" pitchFamily="66" charset="0"/>
                <a:cs typeface="Arial" charset="0"/>
              </a:rPr>
              <a:t>Take extreme positions &amp; only make small concessions</a:t>
            </a:r>
          </a:p>
          <a:p>
            <a:pPr marL="1143000" lvl="1" indent="-457200">
              <a:spcAft>
                <a:spcPct val="25000"/>
              </a:spcAft>
              <a:buFont typeface="Wingdings" pitchFamily="2" charset="2"/>
              <a:buChar char="§"/>
            </a:pPr>
            <a:r>
              <a:rPr lang="en-US" sz="2800" dirty="0">
                <a:latin typeface="Comic Sans MS" pitchFamily="66" charset="0"/>
                <a:cs typeface="Arial" charset="0"/>
              </a:rPr>
              <a:t>Deceive the other party as to our true views</a:t>
            </a:r>
          </a:p>
          <a:p>
            <a:pPr marL="1143000" lvl="1" indent="-457200">
              <a:spcAft>
                <a:spcPct val="25000"/>
              </a:spcAft>
              <a:buFont typeface="Wingdings" pitchFamily="2" charset="2"/>
              <a:buChar char="§"/>
            </a:pPr>
            <a:r>
              <a:rPr lang="en-US" sz="2800" dirty="0">
                <a:latin typeface="Comic Sans MS" pitchFamily="66" charset="0"/>
                <a:cs typeface="Arial" charset="0"/>
              </a:rPr>
              <a:t>Waste time and effort “playing games” that interfere with reaching agreement</a:t>
            </a:r>
          </a:p>
          <a:p>
            <a:pPr marL="1143000" lvl="1" indent="-457200">
              <a:spcAft>
                <a:spcPct val="25000"/>
              </a:spcAft>
              <a:buFont typeface="Wingdings" pitchFamily="2" charset="2"/>
              <a:buChar char="§"/>
            </a:pPr>
            <a:r>
              <a:rPr lang="en-US" sz="2800" dirty="0">
                <a:latin typeface="Comic Sans MS" pitchFamily="66" charset="0"/>
                <a:cs typeface="Arial" charset="0"/>
              </a:rPr>
              <a:t>Drag our feet, threaten to “walk-out” </a:t>
            </a:r>
            <a:r>
              <a:rPr lang="en-US" sz="2800" u="sng" dirty="0">
                <a:latin typeface="Comic Sans MS" pitchFamily="66" charset="0"/>
                <a:cs typeface="Arial" charset="0"/>
              </a:rPr>
              <a:t>and</a:t>
            </a:r>
            <a:endParaRPr lang="en-US" sz="2800" dirty="0">
              <a:latin typeface="Comic Sans MS" pitchFamily="66" charset="0"/>
              <a:cs typeface="Arial" charset="0"/>
            </a:endParaRPr>
          </a:p>
          <a:p>
            <a:pPr marL="1143000" lvl="1" indent="-457200">
              <a:spcAft>
                <a:spcPct val="25000"/>
              </a:spcAft>
              <a:buFont typeface="Wingdings" pitchFamily="2" charset="2"/>
              <a:buChar char="§"/>
            </a:pPr>
            <a:r>
              <a:rPr lang="en-US" sz="2800" dirty="0">
                <a:latin typeface="Comic Sans MS" pitchFamily="66" charset="0"/>
                <a:cs typeface="Arial" charset="0"/>
              </a:rPr>
              <a:t>It all increases the risk that no agreement will be reached!</a:t>
            </a:r>
          </a:p>
        </p:txBody>
      </p:sp>
      <p:sp>
        <p:nvSpPr>
          <p:cNvPr id="92163" name="Rectangle 3"/>
          <p:cNvSpPr>
            <a:spLocks noChangeArrowheads="1"/>
          </p:cNvSpPr>
          <p:nvPr/>
        </p:nvSpPr>
        <p:spPr bwMode="auto">
          <a:xfrm>
            <a:off x="0" y="381000"/>
            <a:ext cx="8915400" cy="609600"/>
          </a:xfrm>
          <a:prstGeom prst="rect">
            <a:avLst/>
          </a:prstGeom>
          <a:noFill/>
          <a:ln w="12700">
            <a:noFill/>
            <a:miter lim="800000"/>
            <a:headEnd/>
            <a:tailEnd/>
          </a:ln>
        </p:spPr>
        <p:txBody>
          <a:bodyPr lIns="90488" tIns="44450" rIns="90488" bIns="44450" anchor="b"/>
          <a:lstStyle/>
          <a:p>
            <a:pPr algn="ctr">
              <a:lnSpc>
                <a:spcPct val="120000"/>
              </a:lnSpc>
              <a:spcBef>
                <a:spcPct val="35000"/>
              </a:spcBef>
              <a:spcAft>
                <a:spcPct val="40000"/>
              </a:spcAft>
              <a:defRPr/>
            </a:pPr>
            <a:r>
              <a:rPr lang="en-US" sz="3600" b="1" dirty="0">
                <a:solidFill>
                  <a:schemeClr val="tx2">
                    <a:lumMod val="50000"/>
                  </a:schemeClr>
                </a:solidFill>
                <a:latin typeface="Comic Sans MS" pitchFamily="66" charset="0"/>
              </a:rPr>
              <a:t>Problems with Traditional Negotiations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28600" y="1138237"/>
            <a:ext cx="8534400" cy="5609228"/>
          </a:xfrm>
          <a:prstGeom prst="rect">
            <a:avLst/>
          </a:prstGeom>
          <a:noFill/>
          <a:ln w="12700">
            <a:noFill/>
            <a:miter lim="800000"/>
            <a:headEnd/>
            <a:tailEnd/>
          </a:ln>
        </p:spPr>
        <p:txBody>
          <a:bodyPr>
            <a:spAutoFit/>
          </a:bodyPr>
          <a:lstStyle/>
          <a:p>
            <a:pPr marL="571500" indent="-571500">
              <a:spcAft>
                <a:spcPct val="25000"/>
              </a:spcAft>
              <a:buClr>
                <a:schemeClr val="tx1"/>
              </a:buClr>
              <a:buFont typeface="+mj-lt"/>
              <a:buAutoNum type="arabicPeriod" startAt="2"/>
            </a:pPr>
            <a:r>
              <a:rPr lang="en-US" sz="3400" dirty="0">
                <a:latin typeface="Comic Sans MS" pitchFamily="66" charset="0"/>
                <a:cs typeface="Arial" charset="0"/>
              </a:rPr>
              <a:t>Arguing over positions </a:t>
            </a:r>
            <a:r>
              <a:rPr lang="en-US" sz="3400" dirty="0" smtClean="0">
                <a:latin typeface="Comic Sans MS" pitchFamily="66" charset="0"/>
                <a:cs typeface="Arial" charset="0"/>
              </a:rPr>
              <a:t>diverts </a:t>
            </a:r>
            <a:r>
              <a:rPr lang="en-US" sz="3400" dirty="0">
                <a:latin typeface="Comic Sans MS" pitchFamily="66" charset="0"/>
                <a:cs typeface="Arial" charset="0"/>
              </a:rPr>
              <a:t>attention </a:t>
            </a:r>
            <a:r>
              <a:rPr lang="en-US" sz="3400" u="sng" dirty="0">
                <a:latin typeface="Comic Sans MS" pitchFamily="66" charset="0"/>
                <a:cs typeface="Arial" charset="0"/>
              </a:rPr>
              <a:t>from</a:t>
            </a:r>
            <a:r>
              <a:rPr lang="en-US" sz="3400" dirty="0">
                <a:latin typeface="Comic Sans MS" pitchFamily="66" charset="0"/>
                <a:cs typeface="Arial" charset="0"/>
              </a:rPr>
              <a:t> important issues </a:t>
            </a:r>
            <a:r>
              <a:rPr lang="en-US" sz="3400" u="sng" dirty="0">
                <a:latin typeface="Comic Sans MS" pitchFamily="66" charset="0"/>
                <a:cs typeface="Arial" charset="0"/>
              </a:rPr>
              <a:t>to</a:t>
            </a:r>
            <a:r>
              <a:rPr lang="en-US" sz="3400" dirty="0">
                <a:latin typeface="Comic Sans MS" pitchFamily="66" charset="0"/>
                <a:cs typeface="Arial" charset="0"/>
              </a:rPr>
              <a:t> protecting our ego</a:t>
            </a:r>
          </a:p>
          <a:p>
            <a:pPr marL="1143000" lvl="1" indent="-457200">
              <a:spcAft>
                <a:spcPct val="25000"/>
              </a:spcAft>
              <a:buFont typeface="Wingdings" pitchFamily="2" charset="2"/>
              <a:buChar char="§"/>
            </a:pPr>
            <a:r>
              <a:rPr lang="en-US" sz="3200" dirty="0">
                <a:latin typeface="Comic Sans MS" pitchFamily="66" charset="0"/>
                <a:cs typeface="Arial" charset="0"/>
              </a:rPr>
              <a:t>Bargaining over positions causes us to “defend against attack”</a:t>
            </a:r>
          </a:p>
          <a:p>
            <a:pPr marL="1143000" lvl="1" indent="-457200">
              <a:spcAft>
                <a:spcPct val="25000"/>
              </a:spcAft>
              <a:buFont typeface="Wingdings" pitchFamily="2" charset="2"/>
              <a:buChar char="§"/>
            </a:pPr>
            <a:r>
              <a:rPr lang="en-US" sz="3200" dirty="0">
                <a:latin typeface="Comic Sans MS" pitchFamily="66" charset="0"/>
                <a:cs typeface="Arial" charset="0"/>
              </a:rPr>
              <a:t>The more </a:t>
            </a:r>
            <a:r>
              <a:rPr lang="en-US" sz="3200" dirty="0" smtClean="0">
                <a:latin typeface="Comic Sans MS" pitchFamily="66" charset="0"/>
                <a:cs typeface="Arial" charset="0"/>
              </a:rPr>
              <a:t>we </a:t>
            </a:r>
            <a:r>
              <a:rPr lang="en-US" sz="3200" dirty="0">
                <a:latin typeface="Comic Sans MS" pitchFamily="66" charset="0"/>
                <a:cs typeface="Arial" charset="0"/>
              </a:rPr>
              <a:t>defend, the harder it is to change position because - </a:t>
            </a:r>
          </a:p>
          <a:p>
            <a:pPr marL="1143000" lvl="1" indent="-457200">
              <a:spcAft>
                <a:spcPct val="25000"/>
              </a:spcAft>
              <a:buFont typeface="Wingdings" pitchFamily="2" charset="2"/>
              <a:buChar char="§"/>
            </a:pPr>
            <a:r>
              <a:rPr lang="en-US" sz="3200" dirty="0" smtClean="0">
                <a:latin typeface="Comic Sans MS" pitchFamily="66" charset="0"/>
                <a:cs typeface="Arial" charset="0"/>
              </a:rPr>
              <a:t>Our </a:t>
            </a:r>
            <a:r>
              <a:rPr lang="en-US" sz="3200" u="sng" dirty="0" smtClean="0">
                <a:latin typeface="Comic Sans MS" pitchFamily="66" charset="0"/>
                <a:cs typeface="Arial" charset="0"/>
              </a:rPr>
              <a:t>ego</a:t>
            </a:r>
            <a:r>
              <a:rPr lang="en-US" sz="3200" dirty="0" smtClean="0">
                <a:latin typeface="Comic Sans MS" pitchFamily="66" charset="0"/>
                <a:cs typeface="Arial" charset="0"/>
              </a:rPr>
              <a:t> </a:t>
            </a:r>
            <a:r>
              <a:rPr lang="en-US" sz="3200" dirty="0">
                <a:latin typeface="Comic Sans MS" pitchFamily="66" charset="0"/>
                <a:cs typeface="Arial" charset="0"/>
              </a:rPr>
              <a:t>gets </a:t>
            </a:r>
            <a:r>
              <a:rPr lang="en-US" sz="3200" dirty="0" smtClean="0">
                <a:latin typeface="Comic Sans MS" pitchFamily="66" charset="0"/>
                <a:cs typeface="Arial" charset="0"/>
              </a:rPr>
              <a:t>involved </a:t>
            </a:r>
            <a:r>
              <a:rPr lang="en-US" sz="3200" u="sng" dirty="0" smtClean="0">
                <a:latin typeface="Comic Sans MS" pitchFamily="66" charset="0"/>
                <a:cs typeface="Arial" charset="0"/>
              </a:rPr>
              <a:t>and</a:t>
            </a:r>
          </a:p>
          <a:p>
            <a:pPr marL="1143000" lvl="1" indent="-457200">
              <a:spcAft>
                <a:spcPct val="25000"/>
              </a:spcAft>
              <a:buFont typeface="Wingdings" pitchFamily="2" charset="2"/>
              <a:buChar char="§"/>
            </a:pPr>
            <a:r>
              <a:rPr lang="en-US" sz="3200" dirty="0" smtClean="0">
                <a:latin typeface="Comic Sans MS" pitchFamily="66" charset="0"/>
                <a:cs typeface="Arial" charset="0"/>
              </a:rPr>
              <a:t>When we are protecting our ego, we forget about everything else!</a:t>
            </a:r>
            <a:endParaRPr lang="en-US" sz="3200" dirty="0">
              <a:latin typeface="Comic Sans MS" pitchFamily="66" charset="0"/>
              <a:cs typeface="Arial" charset="0"/>
            </a:endParaRPr>
          </a:p>
        </p:txBody>
      </p:sp>
      <p:sp>
        <p:nvSpPr>
          <p:cNvPr id="91139" name="Rectangle 3"/>
          <p:cNvSpPr>
            <a:spLocks noChangeArrowheads="1"/>
          </p:cNvSpPr>
          <p:nvPr/>
        </p:nvSpPr>
        <p:spPr bwMode="auto">
          <a:xfrm>
            <a:off x="0" y="381000"/>
            <a:ext cx="8915400" cy="609600"/>
          </a:xfrm>
          <a:prstGeom prst="rect">
            <a:avLst/>
          </a:prstGeom>
          <a:noFill/>
          <a:ln w="12700">
            <a:noFill/>
            <a:miter lim="800000"/>
            <a:headEnd/>
            <a:tailEnd/>
          </a:ln>
        </p:spPr>
        <p:txBody>
          <a:bodyPr lIns="90488" tIns="44450" rIns="90488" bIns="44450" anchor="b"/>
          <a:lstStyle/>
          <a:p>
            <a:pPr algn="ctr">
              <a:lnSpc>
                <a:spcPct val="120000"/>
              </a:lnSpc>
              <a:spcBef>
                <a:spcPct val="35000"/>
              </a:spcBef>
              <a:spcAft>
                <a:spcPct val="40000"/>
              </a:spcAft>
              <a:defRPr/>
            </a:pPr>
            <a:r>
              <a:rPr lang="en-US" sz="3600" b="1" dirty="0">
                <a:solidFill>
                  <a:schemeClr val="tx2">
                    <a:lumMod val="50000"/>
                  </a:schemeClr>
                </a:solidFill>
                <a:latin typeface="Comic Sans MS" pitchFamily="66" charset="0"/>
              </a:rPr>
              <a:t>Problems with Traditional Negotiations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y Documents">
  <a:themeElements>
    <a:clrScheme name="">
      <a:dk1>
        <a:srgbClr val="000000"/>
      </a:dk1>
      <a:lt1>
        <a:srgbClr val="C0C0FF"/>
      </a:lt1>
      <a:dk2>
        <a:srgbClr val="0000FF"/>
      </a:dk2>
      <a:lt2>
        <a:srgbClr val="8080FF"/>
      </a:lt2>
      <a:accent1>
        <a:srgbClr val="E000E0"/>
      </a:accent1>
      <a:accent2>
        <a:srgbClr val="00FF00"/>
      </a:accent2>
      <a:accent3>
        <a:srgbClr val="DCDCFF"/>
      </a:accent3>
      <a:accent4>
        <a:srgbClr val="000000"/>
      </a:accent4>
      <a:accent5>
        <a:srgbClr val="EDAAED"/>
      </a:accent5>
      <a:accent6>
        <a:srgbClr val="00E700"/>
      </a:accent6>
      <a:hlink>
        <a:srgbClr val="FF0000"/>
      </a:hlink>
      <a:folHlink>
        <a:srgbClr val="4040FF"/>
      </a:folHlink>
    </a:clrScheme>
    <a:fontScheme name="My Documents">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9370</TotalTime>
  <Pages>5</Pages>
  <Words>6784</Words>
  <Application>Microsoft Office PowerPoint</Application>
  <PresentationFormat>On-screen Show (4:3)</PresentationFormat>
  <Paragraphs>692</Paragraphs>
  <Slides>129</Slides>
  <Notes>128</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My Documents</vt:lpstr>
      <vt:lpstr>COMP 918: Research Administration for Scientists </vt:lpstr>
      <vt:lpstr>COMP 918: Research Administration for Scientists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Remember, when you become a Manager you will have considerable influence over the structure of “Your Shop” (Lab).    </vt:lpstr>
      <vt:lpstr>PowerPoint Presentation</vt:lpstr>
      <vt:lpstr>PowerPoint Presentation</vt:lpstr>
      <vt:lpstr>PowerPoint Presentation</vt:lpstr>
      <vt:lpstr>PowerPoint Presentation</vt:lpstr>
      <vt:lpstr>PowerPoint Presentation</vt:lpstr>
      <vt:lpstr>Effective Time Management</vt:lpstr>
      <vt:lpstr>But You Don’t Want to Get Tenure and then a Divorce, so consider:  </vt:lpstr>
      <vt:lpstr>My Approach to Time Management</vt:lpstr>
      <vt:lpstr>PowerPoint Presentation</vt:lpstr>
      <vt:lpstr>PowerPoint Presentation</vt:lpstr>
      <vt:lpstr>PowerPoint Presentation</vt:lpstr>
      <vt:lpstr>PowerPoint Presentation</vt:lpstr>
      <vt:lpstr>Time Management</vt:lpstr>
      <vt:lpstr>Efficiency - Effectiveness      It’s A Balancing Act!</vt:lpstr>
      <vt:lpstr>Perils of Over-Emphasizing Efficiency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Manage Around a Lack of Talent </vt:lpstr>
      <vt:lpstr>Ways to Manage Around a Lack of Talent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 Are Just Dreams With Deadlines.”</vt:lpstr>
      <vt:lpstr>PowerPoint Presentation</vt:lpstr>
      <vt:lpstr>PowerPoint Presentation</vt:lpstr>
      <vt:lpstr>Responsible Delegation</vt:lpstr>
      <vt:lpstr>Responsible Delegation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“Numquam Incertus, Semper Apertus!”</vt:lpstr>
      <vt:lpstr>PowerPoint Presentation</vt:lpstr>
      <vt:lpstr>PowerPoint Presentation</vt:lpstr>
      <vt:lpstr>Common Complaints</vt:lpstr>
      <vt:lpstr>1. Remember your purpose</vt:lpstr>
      <vt:lpstr>2. Understand your boss</vt:lpstr>
      <vt:lpstr>3. Be a role model</vt:lpstr>
      <vt:lpstr>4. Learn how to complain  (communicate) appropriately!</vt:lpstr>
      <vt:lpstr>5. Compliment good behavior</vt:lpstr>
      <vt:lpstr>PowerPoint Presentation</vt:lpstr>
      <vt:lpstr>PowerPoint Presentation</vt:lpstr>
      <vt:lpstr>PowerPoint Presentation</vt:lpstr>
      <vt:lpstr>PowerPoint Presentation</vt:lpstr>
      <vt:lpstr>Dealing with Difficult Employees:</vt:lpstr>
      <vt:lpstr>Dealing with Difficult Employees:</vt:lpstr>
      <vt:lpstr>Dealing with Difficult Employees:</vt:lpstr>
      <vt:lpstr>Dealing with Difficult Employees:</vt:lpstr>
      <vt:lpstr>Dealing with Difficult Employees:</vt:lpstr>
      <vt:lpstr>Dealing with Difficult Employees:</vt:lpstr>
      <vt:lpstr>Dealing with Difficult Employees:</vt:lpstr>
      <vt:lpstr>Dealing with Difficult Employees:</vt:lpstr>
      <vt:lpstr>Dealing with Difficult Employees:</vt:lpstr>
      <vt:lpstr>Dealing with Difficult Employees:</vt:lpstr>
      <vt:lpstr>Dealing with Difficult Employees: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Congresswoman Jane Harmon</dc:title>
  <dc:creator>Raymond L. Bates</dc:creator>
  <dc:description>used for viewgraph presentations</dc:description>
  <cp:lastModifiedBy>Lenovo User</cp:lastModifiedBy>
  <cp:revision>778</cp:revision>
  <cp:lastPrinted>1999-02-26T00:13:06Z</cp:lastPrinted>
  <dcterms:created xsi:type="dcterms:W3CDTF">1996-01-11T12:18:14Z</dcterms:created>
  <dcterms:modified xsi:type="dcterms:W3CDTF">2013-03-13T14:23:43Z</dcterms:modified>
</cp:coreProperties>
</file>